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92" r:id="rId3"/>
    <p:sldId id="267" r:id="rId4"/>
    <p:sldId id="259" r:id="rId5"/>
    <p:sldId id="263" r:id="rId6"/>
    <p:sldId id="264" r:id="rId7"/>
    <p:sldId id="265" r:id="rId8"/>
    <p:sldId id="288" r:id="rId9"/>
    <p:sldId id="266" r:id="rId10"/>
    <p:sldId id="268" r:id="rId11"/>
    <p:sldId id="269" r:id="rId12"/>
    <p:sldId id="270" r:id="rId13"/>
    <p:sldId id="289" r:id="rId14"/>
    <p:sldId id="272" r:id="rId15"/>
    <p:sldId id="273" r:id="rId16"/>
    <p:sldId id="275" r:id="rId17"/>
    <p:sldId id="290" r:id="rId18"/>
    <p:sldId id="276" r:id="rId19"/>
    <p:sldId id="274" r:id="rId20"/>
    <p:sldId id="291" r:id="rId21"/>
    <p:sldId id="257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291" autoAdjust="0"/>
  </p:normalViewPr>
  <p:slideViewPr>
    <p:cSldViewPr snapToGrid="0">
      <p:cViewPr varScale="1">
        <p:scale>
          <a:sx n="80" d="100"/>
          <a:sy n="80" d="100"/>
        </p:scale>
        <p:origin x="37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1/2/2020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ckenzie.br/7167.html" TargetMode="External"/><Relationship Id="rId2" Type="http://schemas.openxmlformats.org/officeDocument/2006/relationships/hyperlink" Target="https://pt.wikipedia.org/wiki/Fran%C3%A7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t.wikipedia.org/wiki/Wayback_Machine" TargetMode="External"/><Relationship Id="rId4" Type="http://schemas.openxmlformats.org/officeDocument/2006/relationships/hyperlink" Target="https://web.archive.org/web/20150412234410/http:/www.mackenzie.br/7167.html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3BB0DE-2112-4D8E-A9E3-3E127E2F9B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Qual o </a:t>
            </a:r>
            <a:r>
              <a:rPr lang="pt-BR" dirty="0" err="1"/>
              <a:t>príncipio</a:t>
            </a:r>
            <a:r>
              <a:rPr lang="pt-BR" dirty="0"/>
              <a:t> e a essência do </a:t>
            </a:r>
            <a:r>
              <a:rPr lang="pt-BR" dirty="0" err="1"/>
              <a:t>colpotor</a:t>
            </a:r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A7CF003-61EE-409A-BD95-5C9ECCB27E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Por Luciene Feitosa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93826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B8F66C5-EE56-4D48-9745-5D0CCA848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373" y="447378"/>
            <a:ext cx="10681253" cy="4050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/>
              <a:t>A senhora White envia então uma mensagem aos líderes da Igreja, dizendo:</a:t>
            </a:r>
          </a:p>
          <a:p>
            <a:pPr marL="0" indent="0" algn="ctr">
              <a:buNone/>
            </a:pPr>
            <a:r>
              <a:rPr lang="pt-BR" sz="2800" i="1" dirty="0"/>
              <a:t>“Homens em cargos de responsabilidade, deveriam haver traçado planos por meio dos quais, nossos livros pudessem circular, e não ficar mortos nas estantes... em todas as partes do campo devem ser escolhidos </a:t>
            </a:r>
            <a:r>
              <a:rPr lang="pt-BR" sz="2800" i="1" dirty="0" err="1"/>
              <a:t>colportores</a:t>
            </a:r>
            <a:r>
              <a:rPr lang="pt-BR" sz="2800" i="1" dirty="0"/>
              <a:t> entre os que tenham boa apresentação, tato, aguda previsão e habilidade...”</a:t>
            </a:r>
          </a:p>
          <a:p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55BC33C-88E0-43F7-A549-309B1E824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1572" y="3477126"/>
            <a:ext cx="4206630" cy="316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164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FA9B6FDC-7D7F-4A2C-90C2-538800C683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04008" y="377890"/>
            <a:ext cx="3818144" cy="4791770"/>
          </a:xfr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6339A842-0AE1-41EB-ACF7-D2003259B858}"/>
              </a:ext>
            </a:extLst>
          </p:cNvPr>
          <p:cNvSpPr/>
          <p:nvPr/>
        </p:nvSpPr>
        <p:spPr>
          <a:xfrm>
            <a:off x="416920" y="377890"/>
            <a:ext cx="6096000" cy="619823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ea typeface="Calibri" panose="020F0502020204030204" pitchFamily="34" charset="0"/>
                <a:cs typeface="Times New Roman" panose="02020603050405020304" pitchFamily="18" charset="0"/>
              </a:rPr>
              <a:t>No ano de 1880,um jovem canadense, por nome de Jorge King, apresentou-se ao Pastor Tiago White pedindo uma oportunidade no ministério. Devido a uma dificuldade de dicção, Jorge King não foi aprovado como pregador.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King </a:t>
            </a:r>
            <a:r>
              <a:rPr lang="pt-BR" sz="2400" dirty="0">
                <a:ea typeface="Calibri" panose="020F0502020204030204" pitchFamily="34" charset="0"/>
                <a:cs typeface="Times New Roman" panose="02020603050405020304" pitchFamily="18" charset="0"/>
              </a:rPr>
              <a:t>sugeriu a preparação de uma edição do livro “Daniel e Apocalipse”, de autoria do pastor Urias Smith. A primeira edição foi de 500 exemplares e em apenas 2 meses ela já estava esgotada.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ea typeface="Calibri" panose="020F0502020204030204" pitchFamily="34" charset="0"/>
                <a:cs typeface="Times New Roman" panose="02020603050405020304" pitchFamily="18" charset="0"/>
              </a:rPr>
              <a:t>“Assim, o homem com o qual o Pr. White não sabia o que fazer, tornou-se o iniciador da </a:t>
            </a:r>
            <a:r>
              <a:rPr lang="pt-B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colportagem</a:t>
            </a:r>
            <a:r>
              <a:rPr lang="pt-BR" sz="2400" dirty="0">
                <a:ea typeface="Calibri" panose="020F0502020204030204" pitchFamily="34" charset="0"/>
                <a:cs typeface="Times New Roman" panose="02020603050405020304" pitchFamily="18" charset="0"/>
              </a:rPr>
              <a:t> na Igreja Adventista”.</a:t>
            </a:r>
          </a:p>
        </p:txBody>
      </p:sp>
    </p:spTree>
    <p:extLst>
      <p:ext uri="{BB962C8B-B14F-4D97-AF65-F5344CB8AC3E}">
        <p14:creationId xmlns:p14="http://schemas.microsoft.com/office/powerpoint/2010/main" val="1810704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4559D9-6FFD-4844-BEB6-D1CE4FC0C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774" y="604830"/>
            <a:ext cx="10058400" cy="1609344"/>
          </a:xfrm>
        </p:spPr>
        <p:txBody>
          <a:bodyPr/>
          <a:lstStyle/>
          <a:p>
            <a:r>
              <a:rPr lang="pt-BR" dirty="0"/>
              <a:t>CRONOLOGIA DOS COMEÇOS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7E84EE6-AEA5-42C6-AAF7-EB7449130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774" y="2214174"/>
            <a:ext cx="10058400" cy="4050792"/>
          </a:xfrm>
        </p:spPr>
        <p:txBody>
          <a:bodyPr/>
          <a:lstStyle/>
          <a:p>
            <a:pPr lvl="0"/>
            <a:r>
              <a:rPr lang="pt-BR" sz="2400" dirty="0"/>
              <a:t>1848-Visão de Ellen White sobre a obra de publicações.</a:t>
            </a:r>
          </a:p>
          <a:p>
            <a:pPr lvl="0"/>
            <a:r>
              <a:rPr lang="pt-BR" sz="2400" dirty="0"/>
              <a:t>1849-Thiago White imprime a primeira revista, </a:t>
            </a:r>
            <a:r>
              <a:rPr lang="pt-BR" sz="2400" i="1" dirty="0"/>
              <a:t>A Verdade Presente.</a:t>
            </a:r>
            <a:endParaRPr lang="pt-BR" sz="2400" dirty="0"/>
          </a:p>
          <a:p>
            <a:pPr lvl="0"/>
            <a:r>
              <a:rPr lang="pt-BR" sz="2400" dirty="0"/>
              <a:t>1850-Publica-se A revista da Segunda Vinda e Arauto do Sábado.</a:t>
            </a:r>
          </a:p>
          <a:p>
            <a:pPr lvl="0"/>
            <a:r>
              <a:rPr lang="pt-BR" sz="2400" dirty="0"/>
              <a:t>1852- White compra uma pequena </a:t>
            </a:r>
            <a:r>
              <a:rPr lang="pt-BR" sz="2400" dirty="0" smtClean="0"/>
              <a:t>impressora </a:t>
            </a:r>
            <a:r>
              <a:rPr lang="pt-BR" sz="2400" dirty="0"/>
              <a:t>manual e estabelece uma casa editora.</a:t>
            </a:r>
          </a:p>
          <a:p>
            <a:pPr lvl="0"/>
            <a:r>
              <a:rPr lang="pt-BR" sz="2400" dirty="0"/>
              <a:t>1860- Os Adventistas do Sétimo Dia dão nome </a:t>
            </a:r>
            <a:r>
              <a:rPr lang="pt-BR" sz="2400" dirty="0" smtClean="0"/>
              <a:t>a </a:t>
            </a:r>
            <a:r>
              <a:rPr lang="pt-BR" sz="2400" dirty="0"/>
              <a:t>sua igreja.</a:t>
            </a:r>
          </a:p>
          <a:p>
            <a:pPr lvl="0"/>
            <a:r>
              <a:rPr lang="pt-BR" sz="2400" dirty="0"/>
              <a:t>1863-É organizada a Associação Geral</a:t>
            </a:r>
          </a:p>
          <a:p>
            <a:pPr lvl="0"/>
            <a:r>
              <a:rPr lang="pt-BR" sz="2400" dirty="0"/>
              <a:t>1881- Jorge King torna-se o primeiro </a:t>
            </a:r>
            <a:r>
              <a:rPr lang="pt-BR" sz="2400" dirty="0" err="1"/>
              <a:t>colportor</a:t>
            </a:r>
            <a:r>
              <a:rPr lang="pt-BR" sz="2400" dirty="0"/>
              <a:t> evangelista da IASD.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16743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natureza evangelística da </a:t>
            </a:r>
            <a:r>
              <a:rPr lang="pt-BR" dirty="0" err="1" smtClean="0"/>
              <a:t>colportagem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9145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58659B9-2E59-40AE-A9EE-7C5D91D3F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507" y="806116"/>
            <a:ext cx="9071810" cy="54864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pt-BR" sz="10000" b="1" dirty="0"/>
              <a:t>Uma obra de contato pessoal</a:t>
            </a:r>
          </a:p>
          <a:p>
            <a:r>
              <a:rPr lang="pt-BR" sz="10000" dirty="0" smtClean="0"/>
              <a:t>Se </a:t>
            </a:r>
            <a:r>
              <a:rPr lang="pt-BR" sz="10000" dirty="0"/>
              <a:t>essas pessoas não vêm a nós, nós vamos a elas. Precisamos alcança-las por meio de um contato evangelístico pessoal. É </a:t>
            </a:r>
            <a:r>
              <a:rPr lang="pt-BR" sz="10000" dirty="0" smtClean="0"/>
              <a:t>aí </a:t>
            </a:r>
            <a:r>
              <a:rPr lang="pt-BR" sz="10000" dirty="0"/>
              <a:t>que o ministério do </a:t>
            </a:r>
            <a:r>
              <a:rPr lang="pt-BR" sz="10000" dirty="0" err="1"/>
              <a:t>colportor</a:t>
            </a:r>
            <a:r>
              <a:rPr lang="pt-BR" sz="10000" dirty="0"/>
              <a:t>- evangelista ocupa um lugar preponderante na pregação do evangelho</a:t>
            </a:r>
            <a:r>
              <a:rPr lang="pt-BR" sz="10000" dirty="0" smtClean="0"/>
              <a:t>.</a:t>
            </a:r>
            <a:endParaRPr lang="pt-BR" sz="10000" dirty="0"/>
          </a:p>
          <a:p>
            <a:pPr marL="0" indent="0">
              <a:buNone/>
            </a:pPr>
            <a:r>
              <a:rPr lang="pt-BR" sz="10000" i="1" dirty="0"/>
              <a:t>Ellen G. </a:t>
            </a:r>
            <a:r>
              <a:rPr lang="pt-BR" sz="10000" i="1" dirty="0" err="1"/>
              <a:t>Whtite</a:t>
            </a:r>
            <a:r>
              <a:rPr lang="pt-BR" sz="10000" i="1" dirty="0"/>
              <a:t> diz:</a:t>
            </a:r>
          </a:p>
          <a:p>
            <a:pPr marL="0" indent="0" algn="ctr">
              <a:buNone/>
            </a:pPr>
            <a:r>
              <a:rPr lang="pt-BR" sz="10000" b="1" i="1" dirty="0"/>
              <a:t>“O </a:t>
            </a:r>
            <a:r>
              <a:rPr lang="pt-BR" sz="10000" b="1" i="1" dirty="0" err="1"/>
              <a:t>colportor</a:t>
            </a:r>
            <a:r>
              <a:rPr lang="pt-BR" sz="10000" b="1" i="1" dirty="0"/>
              <a:t> cujo coração é manso, modesto e humilde, pode efetuar muito bem... De família em família, eles levam a mensagem da verdade. Assim chegam em íntimo contato com as pessoas e acham muitas oportunidades para falar do Salvador.” (CE, P. 38)</a:t>
            </a:r>
          </a:p>
          <a:p>
            <a:r>
              <a:rPr lang="pt-BR" sz="10000" dirty="0" smtClean="0"/>
              <a:t>O </a:t>
            </a:r>
            <a:r>
              <a:rPr lang="pt-BR" sz="10000" dirty="0" err="1" smtClean="0"/>
              <a:t>colportor</a:t>
            </a:r>
            <a:r>
              <a:rPr lang="pt-BR" sz="10000" dirty="0" smtClean="0"/>
              <a:t> </a:t>
            </a:r>
            <a:r>
              <a:rPr lang="pt-BR" sz="10000" dirty="0"/>
              <a:t>é um missionário que VAI ao encontro das pessoas, assim como J</a:t>
            </a:r>
            <a:r>
              <a:rPr lang="pt-BR" sz="10000" dirty="0" smtClean="0"/>
              <a:t>esus </a:t>
            </a:r>
            <a:r>
              <a:rPr lang="pt-BR" sz="10000" dirty="0"/>
              <a:t>fazia. Frente a frente, olho no olho, pessoa a pessoa</a:t>
            </a:r>
            <a:r>
              <a:rPr lang="pt-BR" sz="10000" dirty="0" smtClean="0"/>
              <a:t>.</a:t>
            </a:r>
          </a:p>
          <a:p>
            <a:r>
              <a:rPr lang="pt-BR" sz="10000" dirty="0" smtClean="0"/>
              <a:t>Agentes de Salvação</a:t>
            </a:r>
            <a:endParaRPr lang="pt-BR" sz="10000" dirty="0"/>
          </a:p>
          <a:p>
            <a:endParaRPr lang="pt-BR" sz="8000" dirty="0"/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836" y="2021307"/>
            <a:ext cx="2244391" cy="313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743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16DC9E-7007-46E5-B14A-011EE8368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Trabalho integrado na igreja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7F30EEC-F879-41FF-BE03-DDF5F495A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774" y="1552074"/>
            <a:ext cx="10817352" cy="475247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2200" dirty="0"/>
          </a:p>
          <a:p>
            <a:pPr marL="0" indent="0" algn="ctr">
              <a:buNone/>
            </a:pPr>
            <a:r>
              <a:rPr lang="pt-BR" sz="2200" i="1" dirty="0"/>
              <a:t>“Quando ele descobre aqueles que estão buscando a verdade, pode realizar estudos bíblicos com eles. Estes estudos bíblicos são justamente o de que o povo necessita. Deus usará em Seu serviço aqueles que perecem. Por meio deles, Ele comunicará luz aos que estão prontos para receber instrução”. (</a:t>
            </a:r>
            <a:r>
              <a:rPr lang="pt-BR" sz="2200" i="1" dirty="0" err="1"/>
              <a:t>CE,p</a:t>
            </a:r>
            <a:r>
              <a:rPr lang="pt-BR" sz="2200" i="1" dirty="0"/>
              <a:t>. 42</a:t>
            </a:r>
            <a:r>
              <a:rPr lang="pt-BR" sz="2200" i="1" dirty="0" smtClean="0"/>
              <a:t>).</a:t>
            </a:r>
          </a:p>
          <a:p>
            <a:pPr marL="0" indent="0" algn="ctr">
              <a:buNone/>
            </a:pPr>
            <a:endParaRPr lang="pt-BR" sz="2200" dirty="0"/>
          </a:p>
          <a:p>
            <a:pPr marL="0" indent="0" algn="ctr">
              <a:buNone/>
            </a:pPr>
            <a:r>
              <a:rPr lang="pt-BR" sz="2200" i="1" dirty="0"/>
              <a:t>“Quando se faz esforço para introduzir a verdade num lugar importante, nossos pastores devem dar atenção especial </a:t>
            </a:r>
            <a:r>
              <a:rPr lang="pt-BR" sz="2200" i="1" dirty="0" smtClean="0"/>
              <a:t>às </a:t>
            </a:r>
            <a:r>
              <a:rPr lang="pt-BR" sz="2200" i="1" dirty="0"/>
              <a:t>instruções e preparo daqueles que vão cooperar com eles. Necessitam-se </a:t>
            </a:r>
            <a:r>
              <a:rPr lang="pt-BR" sz="2200" i="1" dirty="0" err="1"/>
              <a:t>colportores</a:t>
            </a:r>
            <a:r>
              <a:rPr lang="pt-BR" sz="2200" i="1" dirty="0"/>
              <a:t> e pessoas capazes de dar estudos bíblicos em casa de família, de maneira que, enquanto o pastor vai trabalhando no que diz respeito </a:t>
            </a:r>
            <a:r>
              <a:rPr lang="pt-BR" sz="2200" i="1" dirty="0" smtClean="0"/>
              <a:t>à </a:t>
            </a:r>
            <a:r>
              <a:rPr lang="pt-BR" sz="2200" i="1" dirty="0"/>
              <a:t>palavra e </a:t>
            </a:r>
            <a:r>
              <a:rPr lang="pt-BR" sz="2200" i="1" dirty="0" smtClean="0"/>
              <a:t>à </a:t>
            </a:r>
            <a:r>
              <a:rPr lang="pt-BR" sz="2200" i="1" dirty="0"/>
              <a:t>doutrina, estes também possam estar atraindo outros para a verdade”. (Obreiros Evangélicos,p.76</a:t>
            </a:r>
            <a:r>
              <a:rPr lang="pt-BR" sz="2200" i="1" dirty="0" smtClean="0"/>
              <a:t>).</a:t>
            </a:r>
            <a:endParaRPr lang="pt-BR" sz="2200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046868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EECD9E4-50B0-451E-9881-1DBED1A9F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773" y="809966"/>
            <a:ext cx="10384215" cy="4507992"/>
          </a:xfrm>
        </p:spPr>
        <p:txBody>
          <a:bodyPr/>
          <a:lstStyle/>
          <a:p>
            <a:pPr marL="0" indent="0">
              <a:buNone/>
            </a:pPr>
            <a:r>
              <a:rPr lang="pt-BR" sz="2800" dirty="0"/>
              <a:t>Algumas ações que os </a:t>
            </a:r>
            <a:r>
              <a:rPr lang="pt-BR" sz="2800" dirty="0" err="1"/>
              <a:t>colportores</a:t>
            </a:r>
            <a:r>
              <a:rPr lang="pt-BR" sz="2800" dirty="0"/>
              <a:t> evangelistas podem realizar através do contato com as pessoas no seu dia-a-dia:</a:t>
            </a:r>
          </a:p>
          <a:p>
            <a:r>
              <a:rPr lang="pt-BR" sz="2800" dirty="0"/>
              <a:t>1-Inscrever pessoas nos cursos bíblicos</a:t>
            </a:r>
          </a:p>
          <a:p>
            <a:r>
              <a:rPr lang="pt-BR" sz="2800" dirty="0"/>
              <a:t>2-Convidar os clientes interessados para virem às reuniões da igreja,</a:t>
            </a:r>
          </a:p>
          <a:p>
            <a:r>
              <a:rPr lang="pt-BR" sz="2800" dirty="0"/>
              <a:t>3-Visitar aqueles que deixaram a Igreja,</a:t>
            </a:r>
          </a:p>
          <a:p>
            <a:r>
              <a:rPr lang="pt-BR" sz="2800" dirty="0"/>
              <a:t>4- Orar pelos clientes e oferecer-lhes estudos bíblicos</a:t>
            </a:r>
            <a:r>
              <a:rPr lang="pt-BR" sz="2800" dirty="0" smtClean="0"/>
              <a:t>.</a:t>
            </a:r>
          </a:p>
          <a:p>
            <a:r>
              <a:rPr lang="pt-BR" sz="2800" dirty="0" smtClean="0"/>
              <a:t>5- Pequenos Grupos</a:t>
            </a:r>
          </a:p>
          <a:p>
            <a:pPr marL="0" indent="0">
              <a:buNone/>
            </a:pPr>
            <a:endParaRPr lang="pt-BR" sz="28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261020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papel da </a:t>
            </a:r>
            <a:r>
              <a:rPr lang="pt-BR" dirty="0" err="1" smtClean="0"/>
              <a:t>colportagem</a:t>
            </a:r>
            <a:r>
              <a:rPr lang="pt-BR" dirty="0" smtClean="0"/>
              <a:t> e as 3 mensagens angélicas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57317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918C7EF-F3FB-41FD-837B-86BC752A2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334" y="685800"/>
            <a:ext cx="8453813" cy="594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600" dirty="0"/>
              <a:t>Encontramos esta informação no livro de </a:t>
            </a:r>
            <a:r>
              <a:rPr lang="pt-BR" sz="2600" dirty="0" smtClean="0"/>
              <a:t>Apocalipse14: 6 </a:t>
            </a:r>
            <a:r>
              <a:rPr lang="pt-BR" sz="2600" dirty="0"/>
              <a:t>a 13. </a:t>
            </a:r>
            <a:endParaRPr lang="pt-BR" sz="2600" dirty="0" smtClean="0"/>
          </a:p>
          <a:p>
            <a:pPr marL="0" indent="0">
              <a:buNone/>
            </a:pPr>
            <a:r>
              <a:rPr lang="pt-BR" sz="2600" dirty="0" smtClean="0"/>
              <a:t>Podemos </a:t>
            </a:r>
            <a:r>
              <a:rPr lang="pt-BR" sz="2600" dirty="0"/>
              <a:t>definir em 3</a:t>
            </a:r>
            <a:r>
              <a:rPr lang="pt-BR" sz="2600" dirty="0" smtClean="0"/>
              <a:t> </a:t>
            </a:r>
            <a:r>
              <a:rPr lang="pt-BR" sz="2600" dirty="0"/>
              <a:t>pontos importantes:</a:t>
            </a:r>
          </a:p>
          <a:p>
            <a:pPr lvl="0"/>
            <a:r>
              <a:rPr lang="pt-BR" sz="2600" dirty="0"/>
              <a:t>Temei a Deus e dai-Lhe glória, pois Ele está vindo para julgar a terra. Este é um convite à adoração.</a:t>
            </a:r>
          </a:p>
          <a:p>
            <a:pPr lvl="0"/>
            <a:r>
              <a:rPr lang="pt-BR" sz="2600" dirty="0"/>
              <a:t>A grande Babilônia apreciada por muitos vai cair.</a:t>
            </a:r>
          </a:p>
          <a:p>
            <a:pPr lvl="0"/>
            <a:r>
              <a:rPr lang="pt-BR" sz="2600" dirty="0"/>
              <a:t>É chegada a hora para os filhos de Deus que estão vivendo na Babilônia receber o último convite. Este convite deve mostrar o lado escuro e verdadeiro da Babilônia e convidar os filhos de Deus que lá estão para sair e não sofrer a destruição que se abaterá sobre os habitantes desta cidade.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359" y="1825323"/>
            <a:ext cx="3431791" cy="232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0513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B9568B-A167-44CD-B6E1-985D2DCC5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35716"/>
            <a:ext cx="10058400" cy="1609344"/>
          </a:xfrm>
        </p:spPr>
        <p:txBody>
          <a:bodyPr/>
          <a:lstStyle/>
          <a:p>
            <a:r>
              <a:rPr lang="pt-BR" dirty="0"/>
              <a:t>O COLPORTOR E A ULTIMA MENSAGEM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425584-D96A-41C4-8B2B-595C7C6B73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699" y="1540522"/>
            <a:ext cx="8062122" cy="490840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sz="2600" i="1" dirty="0" smtClean="0"/>
              <a:t>O </a:t>
            </a:r>
            <a:r>
              <a:rPr lang="pt-BR" sz="2600" i="1" dirty="0"/>
              <a:t>ministério da </a:t>
            </a:r>
            <a:r>
              <a:rPr lang="pt-BR" sz="2600" i="1" dirty="0" err="1"/>
              <a:t>colportagem</a:t>
            </a:r>
            <a:r>
              <a:rPr lang="pt-BR" sz="2600" i="1" dirty="0"/>
              <a:t> vai durar até o fechamento da porta da graça. (TS,v.2, p.535</a:t>
            </a:r>
            <a:r>
              <a:rPr lang="pt-BR" sz="2600" i="1" dirty="0" smtClean="0"/>
              <a:t>)</a:t>
            </a:r>
            <a:r>
              <a:rPr lang="pt-BR" sz="2600" dirty="0" smtClean="0"/>
              <a:t> </a:t>
            </a:r>
          </a:p>
          <a:p>
            <a:pPr marL="0" indent="0">
              <a:buNone/>
            </a:pPr>
            <a:r>
              <a:rPr lang="pt-BR" sz="2600" dirty="0" smtClean="0"/>
              <a:t>No </a:t>
            </a:r>
            <a:r>
              <a:rPr lang="pt-BR" sz="2600" dirty="0"/>
              <a:t>livro O </a:t>
            </a:r>
            <a:r>
              <a:rPr lang="pt-BR" sz="2600" dirty="0" err="1"/>
              <a:t>Colportor</a:t>
            </a:r>
            <a:r>
              <a:rPr lang="pt-BR" sz="2600" dirty="0"/>
              <a:t> </a:t>
            </a:r>
            <a:r>
              <a:rPr lang="pt-BR" sz="2600" dirty="0" smtClean="0"/>
              <a:t>Evangelista (</a:t>
            </a:r>
            <a:r>
              <a:rPr lang="pt-BR" sz="2600" dirty="0"/>
              <a:t>1997) </a:t>
            </a:r>
            <a:r>
              <a:rPr lang="pt-BR" sz="2600" dirty="0" smtClean="0"/>
              <a:t>pág. </a:t>
            </a:r>
            <a:r>
              <a:rPr lang="pt-BR" sz="2600" dirty="0"/>
              <a:t>22, encontramos estas três grandes promessas para os </a:t>
            </a:r>
            <a:r>
              <a:rPr lang="pt-BR" sz="2600" dirty="0" err="1"/>
              <a:t>colportores</a:t>
            </a:r>
            <a:r>
              <a:rPr lang="pt-BR" sz="2600" dirty="0"/>
              <a:t>:</a:t>
            </a:r>
          </a:p>
          <a:p>
            <a:r>
              <a:rPr lang="pt-BR" sz="2600" dirty="0"/>
              <a:t>-Os anjos do céu os acompanharão preparando o caminho.</a:t>
            </a:r>
          </a:p>
          <a:p>
            <a:r>
              <a:rPr lang="pt-BR" sz="2600" dirty="0"/>
              <a:t>-O Espírito Santo os auxiliará.</a:t>
            </a:r>
          </a:p>
          <a:p>
            <a:r>
              <a:rPr lang="pt-BR" sz="2600" dirty="0"/>
              <a:t>-Cristo estará bem junto de vocês, ensinando-lhes o que dizer e fazer.</a:t>
            </a:r>
          </a:p>
          <a:p>
            <a:r>
              <a:rPr lang="pt-BR" sz="2600" dirty="0"/>
              <a:t>Não estamos sozinhos nesta batalha. Ao irmos a Babilônia para entregar o convite de Deus aos Seus filhos, Ele nos acompanha e nos dá força e sabedoria.</a:t>
            </a:r>
          </a:p>
          <a:p>
            <a:pPr marL="0" indent="0">
              <a:buNone/>
            </a:pPr>
            <a:endParaRPr lang="pt-BR" sz="2400" dirty="0"/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442" y="2484521"/>
            <a:ext cx="3706157" cy="207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210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3595" y="0"/>
            <a:ext cx="10058400" cy="1609344"/>
          </a:xfrm>
        </p:spPr>
        <p:txBody>
          <a:bodyPr/>
          <a:lstStyle/>
          <a:p>
            <a:r>
              <a:rPr lang="pt-BR" dirty="0" smtClean="0"/>
              <a:t>O que é </a:t>
            </a:r>
            <a:r>
              <a:rPr lang="pt-BR" dirty="0" err="1" smtClean="0"/>
              <a:t>colportagem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40458" y="1399515"/>
            <a:ext cx="10587790" cy="4050792"/>
          </a:xfrm>
        </p:spPr>
        <p:txBody>
          <a:bodyPr>
            <a:normAutofit/>
          </a:bodyPr>
          <a:lstStyle/>
          <a:p>
            <a:r>
              <a:rPr lang="pt-BR" sz="2400" b="1" dirty="0" err="1" smtClean="0"/>
              <a:t>Colportagem</a:t>
            </a:r>
            <a:r>
              <a:rPr lang="pt-BR" sz="2400" dirty="0"/>
              <a:t> é a distribuição de publicações, livros e panfletos religiosos por pessoas chamadas "</a:t>
            </a:r>
            <a:r>
              <a:rPr lang="pt-BR" sz="2400" dirty="0" err="1"/>
              <a:t>colportores</a:t>
            </a:r>
            <a:r>
              <a:rPr lang="pt-BR" sz="2400" dirty="0"/>
              <a:t>". O termo não se refere necessariamente a livros religiosos. Na </a:t>
            </a:r>
            <a:r>
              <a:rPr lang="pt-BR" sz="2400" dirty="0">
                <a:hlinkClick r:id="rId2" tooltip="França"/>
              </a:rPr>
              <a:t>França</a:t>
            </a:r>
            <a:r>
              <a:rPr lang="pt-BR" sz="2400" dirty="0"/>
              <a:t>, </a:t>
            </a:r>
            <a:r>
              <a:rPr lang="pt-BR" sz="2400" dirty="0" err="1"/>
              <a:t>colportor</a:t>
            </a:r>
            <a:r>
              <a:rPr lang="pt-BR" sz="2400" dirty="0"/>
              <a:t> tinha originalmente o sentido de mascate, ou seja, vendedor que transportava suas mercadorias</a:t>
            </a:r>
            <a:r>
              <a:rPr lang="pt-BR" sz="2400" dirty="0" smtClean="0"/>
              <a:t>.</a:t>
            </a:r>
            <a:endParaRPr lang="pt-BR" sz="2400" dirty="0"/>
          </a:p>
          <a:p>
            <a:r>
              <a:rPr lang="pt-BR" sz="2400" dirty="0"/>
              <a:t>O termo </a:t>
            </a:r>
            <a:r>
              <a:rPr lang="pt-BR" sz="2400" dirty="0" err="1"/>
              <a:t>colportor</a:t>
            </a:r>
            <a:r>
              <a:rPr lang="pt-BR" sz="2400" dirty="0"/>
              <a:t> é de origem francesa e é uma combinação da palavra colo (pescoço) com a palavra “</a:t>
            </a:r>
            <a:r>
              <a:rPr lang="pt-BR" sz="2400" dirty="0" err="1"/>
              <a:t>portare</a:t>
            </a:r>
            <a:r>
              <a:rPr lang="pt-BR" sz="2400" dirty="0"/>
              <a:t>”, “carregar", tendo o sentido resultante de "carregar no pescoço".</a:t>
            </a:r>
          </a:p>
          <a:p>
            <a:r>
              <a:rPr lang="pt-BR" sz="2400" dirty="0"/>
              <a:t>Nos primeiros tempos da divulgação do cristianismo não católico no Brasil, os </a:t>
            </a:r>
            <a:r>
              <a:rPr lang="pt-BR" sz="2400" dirty="0" err="1"/>
              <a:t>colportores</a:t>
            </a:r>
            <a:r>
              <a:rPr lang="pt-BR" sz="2400" dirty="0"/>
              <a:t> eram considerados verdadeiros heróis pelas dificuldades que enfrentavam e pela persistência do seu </a:t>
            </a:r>
            <a:r>
              <a:rPr lang="pt-BR" sz="2400" dirty="0" smtClean="0"/>
              <a:t>trabalho</a:t>
            </a:r>
            <a:endParaRPr lang="pt-BR" sz="2400" dirty="0"/>
          </a:p>
          <a:p>
            <a:endParaRPr lang="pt-BR" sz="1400" dirty="0"/>
          </a:p>
        </p:txBody>
      </p:sp>
      <p:sp>
        <p:nvSpPr>
          <p:cNvPr id="4" name="Retângulo 3"/>
          <p:cNvSpPr/>
          <p:nvPr/>
        </p:nvSpPr>
        <p:spPr>
          <a:xfrm>
            <a:off x="540458" y="5962317"/>
            <a:ext cx="105877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/>
              <a:t>WIKIPÉDIA: Fontaine</a:t>
            </a:r>
            <a:r>
              <a:rPr lang="pt-BR" sz="1200" dirty="0"/>
              <a:t>, Laurence. </a:t>
            </a:r>
            <a:r>
              <a:rPr lang="pt-BR" sz="1200" dirty="0" err="1"/>
              <a:t>Histoire</a:t>
            </a:r>
            <a:r>
              <a:rPr lang="pt-BR" sz="1200" dirty="0"/>
              <a:t> </a:t>
            </a:r>
            <a:r>
              <a:rPr lang="pt-BR" sz="1200" dirty="0" err="1"/>
              <a:t>du</a:t>
            </a:r>
            <a:r>
              <a:rPr lang="pt-BR" sz="1200" dirty="0"/>
              <a:t> </a:t>
            </a:r>
            <a:r>
              <a:rPr lang="pt-BR" sz="1200" dirty="0" err="1"/>
              <a:t>colportage</a:t>
            </a:r>
            <a:r>
              <a:rPr lang="pt-BR" sz="1200" dirty="0"/>
              <a:t>, </a:t>
            </a:r>
            <a:r>
              <a:rPr lang="pt-BR" sz="1200" dirty="0" err="1"/>
              <a:t>xve-xixe</a:t>
            </a:r>
            <a:r>
              <a:rPr lang="pt-BR" sz="1200" dirty="0"/>
              <a:t> </a:t>
            </a:r>
            <a:r>
              <a:rPr lang="pt-BR" sz="1200" dirty="0" err="1"/>
              <a:t>siècles</a:t>
            </a:r>
            <a:r>
              <a:rPr lang="pt-BR" sz="1200" dirty="0"/>
              <a:t>, </a:t>
            </a:r>
            <a:r>
              <a:rPr lang="pt-BR" sz="1200" dirty="0" err="1"/>
              <a:t>éditions</a:t>
            </a:r>
            <a:r>
              <a:rPr lang="pt-BR" sz="1200" dirty="0"/>
              <a:t> </a:t>
            </a:r>
            <a:r>
              <a:rPr lang="pt-BR" sz="1200" dirty="0" err="1"/>
              <a:t>Albin</a:t>
            </a:r>
            <a:r>
              <a:rPr lang="pt-BR" sz="1200" dirty="0"/>
              <a:t> Michel, Paris, 1993, p. 59.</a:t>
            </a:r>
          </a:p>
          <a:p>
            <a:r>
              <a:rPr lang="pt-BR" sz="1200" dirty="0"/>
              <a:t> Matos, </a:t>
            </a:r>
            <a:r>
              <a:rPr lang="pt-BR" sz="1200" dirty="0" err="1"/>
              <a:t>Alderi</a:t>
            </a:r>
            <a:r>
              <a:rPr lang="pt-BR" sz="1200" dirty="0"/>
              <a:t> Souza de. </a:t>
            </a:r>
            <a:r>
              <a:rPr lang="pt-BR" sz="1200" dirty="0" err="1"/>
              <a:t>Colportores</a:t>
            </a:r>
            <a:r>
              <a:rPr lang="pt-BR" sz="1200" dirty="0"/>
              <a:t>: Heróis Esquecidos da Obra Missionária no </a:t>
            </a:r>
            <a:r>
              <a:rPr lang="pt-BR" sz="1200" dirty="0" err="1"/>
              <a:t>Brasi</a:t>
            </a:r>
            <a:r>
              <a:rPr lang="pt-BR" sz="1200" dirty="0"/>
              <a:t>. </a:t>
            </a:r>
            <a:r>
              <a:rPr lang="pt-BR" sz="1200" dirty="0">
                <a:hlinkClick r:id="rId3"/>
              </a:rPr>
              <a:t>http://www.mackenzie.br/7167.html</a:t>
            </a:r>
            <a:r>
              <a:rPr lang="pt-BR" sz="1200" dirty="0"/>
              <a:t> </a:t>
            </a:r>
            <a:r>
              <a:rPr lang="pt-BR" sz="1200" dirty="0">
                <a:hlinkClick r:id="rId4"/>
              </a:rPr>
              <a:t>Arquivado em</a:t>
            </a:r>
            <a:r>
              <a:rPr lang="pt-BR" sz="1200" dirty="0"/>
              <a:t> 12 de abril de 2015, no </a:t>
            </a:r>
            <a:r>
              <a:rPr lang="pt-BR" sz="1200" dirty="0" err="1">
                <a:hlinkClick r:id="rId5" tooltip="Wayback Machine"/>
              </a:rPr>
              <a:t>Wayback</a:t>
            </a:r>
            <a:r>
              <a:rPr lang="pt-BR" sz="1200" dirty="0">
                <a:hlinkClick r:id="rId5" tooltip="Wayback Machine"/>
              </a:rPr>
              <a:t> </a:t>
            </a:r>
            <a:r>
              <a:rPr lang="pt-BR" sz="1200" dirty="0" err="1">
                <a:hlinkClick r:id="rId5" tooltip="Wayback Machine"/>
              </a:rPr>
              <a:t>Machine</a:t>
            </a:r>
            <a:r>
              <a:rPr lang="pt-BR" sz="1200" dirty="0"/>
              <a:t>. (30 Mar 2015).</a:t>
            </a:r>
          </a:p>
          <a:p>
            <a:r>
              <a:rPr lang="pt-BR" sz="1200" dirty="0"/>
              <a:t> O Puritano, Ano II, número 75, Rio de Janeiro, 8 novembro 1900, p. 3.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6870405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5 princípios de um </a:t>
            </a:r>
            <a:r>
              <a:rPr lang="pt-BR" dirty="0" err="1" smtClean="0"/>
              <a:t>colportor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23669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5269215-3F43-4685-8A1A-81D00573C7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089" y="244481"/>
            <a:ext cx="10058400" cy="4050792"/>
          </a:xfrm>
        </p:spPr>
        <p:txBody>
          <a:bodyPr/>
          <a:lstStyle/>
          <a:p>
            <a:pPr marL="0" lvl="0" indent="0">
              <a:buNone/>
            </a:pPr>
            <a:r>
              <a:rPr lang="pt-BR" sz="2200" dirty="0"/>
              <a:t>1- Ser CONVERTIDO. Ele precisa ser verdadeiramente convertido e batizado pelo Espirito Santo. Abandonando sua vida pecaminosa e aceitando a Jesus como seu único salvador. Vivendo e andando segundo o </a:t>
            </a:r>
            <a:r>
              <a:rPr lang="pt-BR" sz="2200" dirty="0" err="1" smtClean="0"/>
              <a:t>Epírito</a:t>
            </a:r>
            <a:r>
              <a:rPr lang="pt-BR" sz="2200" dirty="0" smtClean="0"/>
              <a:t> Santo </a:t>
            </a:r>
            <a:r>
              <a:rPr lang="pt-BR" sz="2200" dirty="0"/>
              <a:t>e não a carne</a:t>
            </a:r>
            <a:r>
              <a:rPr lang="pt-BR" sz="2200" dirty="0" smtClean="0"/>
              <a:t>.</a:t>
            </a:r>
            <a:endParaRPr lang="pt-BR" sz="2200" dirty="0"/>
          </a:p>
          <a:p>
            <a:pPr marL="0" lvl="0" indent="0" algn="ctr">
              <a:buNone/>
            </a:pPr>
            <a:r>
              <a:rPr lang="pt-BR" sz="2200" i="1" dirty="0"/>
              <a:t>“Os </a:t>
            </a:r>
            <a:r>
              <a:rPr lang="pt-BR" sz="2200" i="1" dirty="0" err="1"/>
              <a:t>colportores</a:t>
            </a:r>
            <a:r>
              <a:rPr lang="pt-BR" sz="2200" i="1" dirty="0"/>
              <a:t> precisam converter-se diariamente a Deus, a fim de que suas palavras e ações sejam um cheiro de vida para a vida, para que possam exercer uma influência salvadora. A razão por que muitos fracassam na </a:t>
            </a:r>
            <a:r>
              <a:rPr lang="pt-BR" sz="2200" i="1" dirty="0" err="1"/>
              <a:t>colportagem</a:t>
            </a:r>
            <a:r>
              <a:rPr lang="pt-BR" sz="2200" i="1" dirty="0"/>
              <a:t>  está em não terem sido cristãos genuínos” (Mensageiros da Esperança,p.63)(BC)</a:t>
            </a:r>
            <a:endParaRPr lang="pt-BR" sz="2200" dirty="0"/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374" y="3549315"/>
            <a:ext cx="4823849" cy="299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0466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29C6B87-112F-4AB4-8FFC-A264621EA3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680" y="261807"/>
            <a:ext cx="10058400" cy="4050792"/>
          </a:xfrm>
        </p:spPr>
        <p:txBody>
          <a:bodyPr/>
          <a:lstStyle/>
          <a:p>
            <a:pPr marL="0" lvl="0" indent="0">
              <a:buNone/>
            </a:pPr>
            <a:r>
              <a:rPr lang="pt-BR" sz="2400" dirty="0"/>
              <a:t>2- Ter COMUNHÃO COM DEUS- Se </a:t>
            </a:r>
            <a:r>
              <a:rPr lang="pt-BR" sz="2400" dirty="0" smtClean="0"/>
              <a:t>o </a:t>
            </a:r>
            <a:r>
              <a:rPr lang="pt-BR" sz="2400" dirty="0" err="1" smtClean="0"/>
              <a:t>colportor</a:t>
            </a:r>
            <a:r>
              <a:rPr lang="pt-BR" sz="2400" dirty="0" smtClean="0"/>
              <a:t> </a:t>
            </a:r>
            <a:r>
              <a:rPr lang="pt-BR" sz="2400" dirty="0"/>
              <a:t>não tiver um relacionamento </a:t>
            </a:r>
            <a:r>
              <a:rPr lang="pt-BR" sz="2400" dirty="0" smtClean="0"/>
              <a:t>único, </a:t>
            </a:r>
            <a:r>
              <a:rPr lang="pt-BR" sz="2400" dirty="0"/>
              <a:t>sincero e verdadeiro com Deus de nada </a:t>
            </a:r>
            <a:r>
              <a:rPr lang="pt-BR" sz="2400" dirty="0" smtClean="0"/>
              <a:t>adianta. Pois </a:t>
            </a:r>
            <a:r>
              <a:rPr lang="pt-BR" sz="2400" dirty="0"/>
              <a:t>essa é a sua sustentação diária nessa missão. </a:t>
            </a:r>
          </a:p>
          <a:p>
            <a:pPr marL="0" indent="0" algn="ctr">
              <a:buNone/>
            </a:pPr>
            <a:r>
              <a:rPr lang="pt-BR" sz="2400" i="1" dirty="0"/>
              <a:t>“Os que se empenham na obra da </a:t>
            </a:r>
            <a:r>
              <a:rPr lang="pt-BR" sz="2400" i="1" dirty="0" err="1"/>
              <a:t>colportagem</a:t>
            </a:r>
            <a:r>
              <a:rPr lang="pt-BR" sz="2400" i="1" dirty="0"/>
              <a:t> devem primeiro dar-se a Deus completamente e sem reservas. (</a:t>
            </a:r>
            <a:r>
              <a:rPr lang="pt-BR" sz="2400" i="1" dirty="0" err="1"/>
              <a:t>Colportor</a:t>
            </a:r>
            <a:r>
              <a:rPr lang="pt-BR" sz="2400" i="1" dirty="0"/>
              <a:t> Evangelista, </a:t>
            </a:r>
            <a:r>
              <a:rPr lang="pt-BR" sz="2400" i="1" dirty="0" err="1"/>
              <a:t>Cap</a:t>
            </a:r>
            <a:r>
              <a:rPr lang="pt-BR" sz="2400" i="1" dirty="0"/>
              <a:t> 7. P.42)</a:t>
            </a:r>
            <a:endParaRPr lang="pt-BR" sz="2400" dirty="0"/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431" y="2995863"/>
            <a:ext cx="5415918" cy="359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6966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98A7406-37C6-484A-A94F-C658531C6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152" y="376830"/>
            <a:ext cx="10058400" cy="4050792"/>
          </a:xfrm>
        </p:spPr>
        <p:txBody>
          <a:bodyPr/>
          <a:lstStyle/>
          <a:p>
            <a:pPr marL="0" lvl="0" indent="0">
              <a:buNone/>
            </a:pPr>
            <a:r>
              <a:rPr lang="pt-BR" sz="2400" dirty="0"/>
              <a:t>3- Ter CORAÇÃO MISSIONÁRIO- </a:t>
            </a:r>
            <a:r>
              <a:rPr lang="pt-BR" sz="2400" dirty="0" err="1"/>
              <a:t>colportar</a:t>
            </a:r>
            <a:r>
              <a:rPr lang="pt-BR" sz="2400" dirty="0"/>
              <a:t> pelo motivo certo, alcançar aqueles que não seriam salvos de outra maneira. Olhar pra pessoa sendo você a única oportunidade de mostrar Jesus a Ela. </a:t>
            </a:r>
          </a:p>
          <a:p>
            <a:pPr marL="0" indent="0" algn="ctr">
              <a:buNone/>
            </a:pPr>
            <a:r>
              <a:rPr lang="pt-BR" sz="2400" i="1" dirty="0"/>
              <a:t>“ O grande objetivo de nossas publicações é exaltar a Deus, atrair a atenção dos homens para as verdades vivas de Sua Palavra. Deus nos pede que exaltemos, não as nossas próprias normas, não as normas deste mundo, mas Suas normas de verdade”.    ( O </a:t>
            </a:r>
            <a:r>
              <a:rPr lang="pt-BR" sz="2400" i="1" dirty="0" err="1"/>
              <a:t>Colportor</a:t>
            </a:r>
            <a:r>
              <a:rPr lang="pt-BR" sz="2400" i="1" dirty="0"/>
              <a:t> Evangelista,p.2)</a:t>
            </a:r>
            <a:endParaRPr lang="pt-BR" sz="2400" dirty="0"/>
          </a:p>
          <a:p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259" y="3850105"/>
            <a:ext cx="2889681" cy="282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37CA674-AA32-40B7-828A-E0F3E5CD8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374" y="288758"/>
            <a:ext cx="10058400" cy="4050792"/>
          </a:xfrm>
        </p:spPr>
        <p:txBody>
          <a:bodyPr/>
          <a:lstStyle/>
          <a:p>
            <a:pPr marL="0" lvl="0" indent="0">
              <a:buNone/>
            </a:pPr>
            <a:r>
              <a:rPr lang="pt-BR" sz="2400" dirty="0"/>
              <a:t>4- Ter PREPARAÇÃO – Se preparar com o material, conhecer os livros no qual você trabalha. Se capacitar diariamente na sua missão</a:t>
            </a:r>
            <a:r>
              <a:rPr lang="pt-BR" sz="2400" dirty="0" smtClean="0"/>
              <a:t>.</a:t>
            </a:r>
            <a:endParaRPr lang="pt-BR" sz="2400" dirty="0"/>
          </a:p>
          <a:p>
            <a:pPr marL="0" indent="0" algn="ctr">
              <a:buNone/>
            </a:pPr>
            <a:r>
              <a:rPr lang="pt-BR" sz="2400" i="1" dirty="0"/>
              <a:t>“O </a:t>
            </a:r>
            <a:r>
              <a:rPr lang="pt-BR" sz="2400" i="1" dirty="0" err="1"/>
              <a:t>colportor</a:t>
            </a:r>
            <a:r>
              <a:rPr lang="pt-BR" sz="2400" i="1" dirty="0"/>
              <a:t> não deve sentir-se satisfeito, a menos que esteja constantemente melhorando. Ele deve fazer completa preparação” (Mensageiros da Esperança,p.37</a:t>
            </a:r>
            <a:r>
              <a:rPr lang="pt-BR" sz="2400" i="1" dirty="0" smtClean="0"/>
              <a:t>)</a:t>
            </a:r>
            <a:endParaRPr lang="pt-BR" sz="2400" dirty="0"/>
          </a:p>
          <a:p>
            <a:pPr marL="0" indent="0" algn="ctr">
              <a:buNone/>
            </a:pPr>
            <a:r>
              <a:rPr lang="pt-BR" sz="2400" i="1" dirty="0"/>
              <a:t>“Os </a:t>
            </a:r>
            <a:r>
              <a:rPr lang="pt-BR" sz="2400" i="1" dirty="0" err="1"/>
              <a:t>colportores</a:t>
            </a:r>
            <a:r>
              <a:rPr lang="pt-BR" sz="2400" i="1" dirty="0"/>
              <a:t> devem familiarizar-se perfeitamente com o livro que vendem” (Mensageiros da Esperança,p.37)</a:t>
            </a:r>
            <a:endParaRPr lang="pt-BR" sz="2400" dirty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00" y="3879187"/>
            <a:ext cx="3849291" cy="266599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744" y="3879188"/>
            <a:ext cx="4165183" cy="277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4024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82AD77C-4DE4-4C14-BAC9-49C091825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422" y="473082"/>
            <a:ext cx="11141242" cy="405079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pt-BR" sz="2200" dirty="0"/>
              <a:t>5-E TRABALHAR- Saber que será preciso sempre andar a </a:t>
            </a:r>
            <a:r>
              <a:rPr lang="pt-BR" sz="2200" dirty="0" smtClean="0"/>
              <a:t>segunda </a:t>
            </a:r>
            <a:r>
              <a:rPr lang="pt-BR" sz="2200" dirty="0"/>
              <a:t>milha. Não ter preguiça e nem procrastinar o seu dever</a:t>
            </a:r>
            <a:r>
              <a:rPr lang="pt-BR" sz="2200" dirty="0" smtClean="0"/>
              <a:t>.</a:t>
            </a:r>
            <a:endParaRPr lang="pt-BR" sz="2200" dirty="0"/>
          </a:p>
          <a:p>
            <a:pPr marL="0" indent="0" algn="ctr">
              <a:buNone/>
            </a:pPr>
            <a:r>
              <a:rPr lang="pt-BR" sz="2200" i="1" dirty="0"/>
              <a:t>“Portanto, orem e trabalhem, e trabalhem e orem, e o Senhor operará em vocês” (Mensageiros da Esperança,p.54).</a:t>
            </a:r>
            <a:endParaRPr lang="pt-BR" sz="2200" dirty="0"/>
          </a:p>
          <a:p>
            <a:pPr marL="0" indent="0" algn="ctr">
              <a:buNone/>
            </a:pPr>
            <a:endParaRPr lang="pt-BR" sz="2200" dirty="0"/>
          </a:p>
          <a:p>
            <a:pPr marL="0" indent="0" algn="ctr">
              <a:buNone/>
            </a:pPr>
            <a:r>
              <a:rPr lang="pt-BR" sz="2200" i="1" dirty="0"/>
              <a:t>“Deus não emprega homens preguiçosos em Sua causa...”. (Mensageiros da Esperança,p.52)</a:t>
            </a:r>
            <a:endParaRPr lang="pt-BR" sz="2200" dirty="0"/>
          </a:p>
          <a:p>
            <a:pPr marL="0" indent="0" algn="ctr">
              <a:buNone/>
            </a:pPr>
            <a:r>
              <a:rPr lang="pt-BR" sz="2200" i="1" dirty="0"/>
              <a:t> </a:t>
            </a:r>
            <a:endParaRPr lang="pt-BR" sz="2200" dirty="0"/>
          </a:p>
          <a:p>
            <a:pPr marL="0" indent="0" algn="ctr">
              <a:buNone/>
            </a:pPr>
            <a:r>
              <a:rPr lang="pt-BR" sz="2200" i="1" dirty="0"/>
              <a:t>“Seu coração precisa estar na obra. Deve levantar-se cedo e trabalhar diligentemente”. (Mensageiros da Esperançamp.52)</a:t>
            </a:r>
            <a:endParaRPr lang="pt-BR" sz="2200" dirty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291" y="4434388"/>
            <a:ext cx="3395162" cy="225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9885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CA0D4C-3E7A-46E3-931E-047E2B2E3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Qual os maiores desafios do </a:t>
            </a:r>
            <a:r>
              <a:rPr lang="pt-BR" dirty="0" err="1"/>
              <a:t>colportor</a:t>
            </a:r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942966F-276D-4D69-9131-C0347F3A11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19676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8C45C21C-DD8B-40BF-975F-EF2C1053D52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44555" y="18594"/>
            <a:ext cx="10946297" cy="6839406"/>
          </a:xfrm>
        </p:spPr>
      </p:pic>
    </p:spTree>
    <p:extLst>
      <p:ext uri="{BB962C8B-B14F-4D97-AF65-F5344CB8AC3E}">
        <p14:creationId xmlns:p14="http://schemas.microsoft.com/office/powerpoint/2010/main" val="7692704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94BE3EE8-999F-448D-959C-142D883422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13438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8359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C973E45-5066-4F56-9029-420EEF0B1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640" y="548640"/>
            <a:ext cx="8350289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611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B8B584-D974-4497-A71C-D1CC3F266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18" y="-95252"/>
            <a:ext cx="8998226" cy="1609344"/>
          </a:xfrm>
        </p:spPr>
        <p:txBody>
          <a:bodyPr/>
          <a:lstStyle/>
          <a:p>
            <a:pPr algn="ctr"/>
            <a:r>
              <a:rPr lang="pt-BR" dirty="0"/>
              <a:t>A </a:t>
            </a:r>
            <a:r>
              <a:rPr lang="pt-BR" dirty="0" err="1"/>
              <a:t>Colportagem</a:t>
            </a:r>
            <a:r>
              <a:rPr lang="pt-BR" dirty="0"/>
              <a:t> e a reforma 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6980D216-8309-4A2C-A167-F59EF84771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495" y="2183817"/>
            <a:ext cx="4649826" cy="3194297"/>
          </a:xfr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3772EAA-EB23-4301-99C6-0AD6BFC852B4}"/>
              </a:ext>
            </a:extLst>
          </p:cNvPr>
          <p:cNvSpPr/>
          <p:nvPr/>
        </p:nvSpPr>
        <p:spPr>
          <a:xfrm>
            <a:off x="4920798" y="1302513"/>
            <a:ext cx="635279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A invenção de Gutenberg multiplicou por milhões as páginas das publicações e as colocou ao alcance das pessoas. No ano 1500, havia mais 1000 impressoras que funcionavam na Europa. Os monges e estudantes, liderados por Lutero, distribuíram livros por toda a Alemanha.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Entre 1518 e 1523 , metade de todos </a:t>
            </a:r>
            <a:r>
              <a:rPr lang="pt-BR" sz="2000" dirty="0" smtClean="0"/>
              <a:t>os </a:t>
            </a:r>
            <a:r>
              <a:rPr lang="pt-BR" sz="2000" dirty="0"/>
              <a:t>livros impressos na Alemanha foram escritos por Martinho Lutero. O tempo era adequado. As trevas espirituais cobriam a Terra. Os dirigentes da igreja oprimiam o povo e mantinham oculta a verdade do Evangelho. Por meio da disseminação da Bíblia, dos livros e de outros reformadores, o mundo estava sendo preparado durante 300 anos, para o surgimento de um vigoroso movimento.</a:t>
            </a:r>
          </a:p>
        </p:txBody>
      </p:sp>
    </p:spTree>
    <p:extLst>
      <p:ext uri="{BB962C8B-B14F-4D97-AF65-F5344CB8AC3E}">
        <p14:creationId xmlns:p14="http://schemas.microsoft.com/office/powerpoint/2010/main" val="35594181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C7BF3F55-6F42-423A-A489-6A1507F57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0712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7138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6275991-2A4F-47A4-B29B-960E9ECC6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1416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07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189A6C-D8A9-491B-B3FC-677FE7A6A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721" y="226890"/>
            <a:ext cx="6599401" cy="847023"/>
          </a:xfrm>
        </p:spPr>
        <p:txBody>
          <a:bodyPr/>
          <a:lstStyle/>
          <a:p>
            <a:r>
              <a:rPr lang="pt-BR" dirty="0"/>
              <a:t>Quando se iniciou a </a:t>
            </a:r>
            <a:r>
              <a:rPr lang="pt-BR" dirty="0" err="1"/>
              <a:t>colportagem</a:t>
            </a:r>
            <a:r>
              <a:rPr lang="pt-BR" dirty="0"/>
              <a:t>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75DC2B9-4E96-45CB-A104-5403A18DD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00" y="1347537"/>
            <a:ext cx="7697241" cy="55104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dirty="0" smtClean="0"/>
              <a:t>Felizmente</a:t>
            </a:r>
            <a:r>
              <a:rPr lang="pt-BR" sz="2400" dirty="0"/>
              <a:t>, a profecia previa que, após o desapontamento causado pelo não retorno de Cristo, o pequeno povo que permaneceu fiel receberia uma grande missão.</a:t>
            </a:r>
          </a:p>
          <a:p>
            <a:pPr algn="just"/>
            <a:r>
              <a:rPr lang="pt-BR" sz="2400" dirty="0"/>
              <a:t>Anunciar a última mensagem de salvação a todo mundo, ultrapassar os limites territoriais, culturais e linguísticos para alcançar toda a população da Terra, apresentando a tríplice mensagem angélica.</a:t>
            </a:r>
          </a:p>
          <a:p>
            <a:pPr algn="just"/>
            <a:r>
              <a:rPr lang="pt-BR" sz="2400" dirty="0" smtClean="0"/>
              <a:t>Os </a:t>
            </a:r>
            <a:r>
              <a:rPr lang="pt-BR" sz="2400" dirty="0"/>
              <a:t>anos que se sucederam ao desapontamento constituem um curto período de redescobertas doutrinárias, destacando-se a doutrina do santuário celestial, o breve retorno de Cristo e o sétimo da semana como santo sábado do Senhor.</a:t>
            </a: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904" y="2620357"/>
            <a:ext cx="4078705" cy="2113641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7653607" y="5069195"/>
            <a:ext cx="47013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/>
              <a:t>“É necessário que ainda profetizes a respeito de muitos povos, nações , línguas e reis” </a:t>
            </a:r>
            <a:endParaRPr lang="pt-BR" b="1" dirty="0" smtClean="0"/>
          </a:p>
          <a:p>
            <a:pPr algn="ctr"/>
            <a:r>
              <a:rPr lang="pt-BR" b="1" dirty="0" smtClean="0"/>
              <a:t>(</a:t>
            </a:r>
            <a:r>
              <a:rPr lang="pt-BR" b="1" dirty="0"/>
              <a:t>Apocalipse 10:11)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0700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249B52-8032-4AF5-B8BD-E94B27DB6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216" y="194011"/>
            <a:ext cx="10058400" cy="1609344"/>
          </a:xfrm>
        </p:spPr>
        <p:txBody>
          <a:bodyPr/>
          <a:lstStyle/>
          <a:p>
            <a:r>
              <a:rPr lang="pt-BR" dirty="0"/>
              <a:t>O grande despertar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C7E1EF1-E3BC-43D3-95E4-02C4E9A0E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012" y="1803355"/>
            <a:ext cx="8831178" cy="4398661"/>
          </a:xfrm>
        </p:spPr>
        <p:txBody>
          <a:bodyPr/>
          <a:lstStyle/>
          <a:p>
            <a:r>
              <a:rPr lang="pt-BR" dirty="0"/>
              <a:t>Depois da morte dos grandes reformadores dos </a:t>
            </a:r>
            <a:r>
              <a:rPr lang="pt-BR" dirty="0" smtClean="0"/>
              <a:t>sé</a:t>
            </a:r>
            <a:r>
              <a:rPr lang="pt-BR" dirty="0" smtClean="0"/>
              <a:t>culos </a:t>
            </a:r>
            <a:r>
              <a:rPr lang="pt-BR" dirty="0"/>
              <a:t>XVI e XVII, o movimento começou declinar. As igrejas protestantes que </a:t>
            </a:r>
            <a:r>
              <a:rPr lang="pt-BR" dirty="0" smtClean="0"/>
              <a:t>acabavam </a:t>
            </a:r>
            <a:r>
              <a:rPr lang="pt-BR" dirty="0"/>
              <a:t>de se formar não continuaram a obra da </a:t>
            </a:r>
            <a:r>
              <a:rPr lang="pt-BR" dirty="0" smtClean="0"/>
              <a:t>reforma.</a:t>
            </a:r>
          </a:p>
          <a:p>
            <a:r>
              <a:rPr lang="pt-BR" dirty="0" smtClean="0"/>
              <a:t>Século </a:t>
            </a:r>
            <a:r>
              <a:rPr lang="pt-BR" dirty="0"/>
              <a:t>XVIII, chamado “O grande despertar”, liderado por João e Carlos Wesley, e “O segundo grande despertar” , preconizado por Guilherme Miller, no começo do Século XIX.</a:t>
            </a:r>
          </a:p>
          <a:p>
            <a:r>
              <a:rPr lang="pt-BR" dirty="0"/>
              <a:t>O movimento </a:t>
            </a:r>
            <a:r>
              <a:rPr lang="pt-BR" dirty="0" err="1"/>
              <a:t>Milerita</a:t>
            </a:r>
            <a:r>
              <a:rPr lang="pt-BR" dirty="0"/>
              <a:t> , mais tarde denominado Movimento do Advento, sacudiu a América do Norte com a mensagem do iminente retorno de Cristo á Terra: “Ele virá em 1844  e purificará a Terra com fogo</a:t>
            </a:r>
            <a:r>
              <a:rPr lang="pt-BR" dirty="0" smtClean="0"/>
              <a:t>!”</a:t>
            </a:r>
            <a:endParaRPr lang="pt-BR" dirty="0"/>
          </a:p>
          <a:p>
            <a:r>
              <a:rPr lang="pt-BR" dirty="0"/>
              <a:t>Grandes somas foram investidas na impressão e circulação de publicações com a mensagem do breve advento de Jesus. Entre as publicações de maior destaque estava o periódico “O clamor da Meia Noite”:</a:t>
            </a:r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102" y="1900237"/>
            <a:ext cx="2493003" cy="249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371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B301F4-AEE8-4445-B767-583B20FF0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658" y="140108"/>
            <a:ext cx="10058400" cy="1609344"/>
          </a:xfrm>
        </p:spPr>
        <p:txBody>
          <a:bodyPr/>
          <a:lstStyle/>
          <a:p>
            <a:r>
              <a:rPr lang="pt-BR" dirty="0"/>
              <a:t>O desapontamento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7B18ED9-DCB7-4801-8EC0-850D46218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464" y="1864895"/>
            <a:ext cx="7065768" cy="4852997"/>
          </a:xfrm>
        </p:spPr>
        <p:txBody>
          <a:bodyPr>
            <a:normAutofit/>
          </a:bodyPr>
          <a:lstStyle/>
          <a:p>
            <a:r>
              <a:rPr lang="pt-BR" sz="2400" dirty="0"/>
              <a:t>Depois do desapontamento de 1844, a maior parte dos pregadores adventistas manteve silêncio e deixou de publicar revistas. </a:t>
            </a:r>
            <a:endParaRPr lang="pt-BR" sz="2400" dirty="0" smtClean="0"/>
          </a:p>
          <a:p>
            <a:r>
              <a:rPr lang="pt-BR" sz="2400" dirty="0" smtClean="0"/>
              <a:t>Tiago </a:t>
            </a:r>
            <a:r>
              <a:rPr lang="pt-BR" sz="2400" dirty="0"/>
              <a:t>White havia tomado o manto deixado por Guilherme Miller, que </a:t>
            </a:r>
            <a:r>
              <a:rPr lang="pt-BR" sz="2400" dirty="0" smtClean="0"/>
              <a:t>morrera prematuramente</a:t>
            </a:r>
            <a:r>
              <a:rPr lang="pt-BR" sz="2400" dirty="0"/>
              <a:t>. </a:t>
            </a:r>
            <a:r>
              <a:rPr lang="pt-BR" sz="2400" dirty="0" smtClean="0"/>
              <a:t> Ele </a:t>
            </a:r>
            <a:r>
              <a:rPr lang="pt-BR" sz="2400" dirty="0"/>
              <a:t>e sua jovem esposa, Ellen, continuaram proclamando, com todo o vigor da sua juventude, a segunda vinda de Cristo e a recém- descoberta doutrina do santuário celestial.</a:t>
            </a:r>
          </a:p>
          <a:p>
            <a:r>
              <a:rPr lang="pt-BR" sz="2400" dirty="0"/>
              <a:t>Ellen White, em 1848, depois de ter uma visão, disse estas palavras a seu esposo: “ Você deve começar a imprimir”.</a:t>
            </a:r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63B4CEE-3F7D-4F4F-BC8C-BC499ED03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7232" y="1749452"/>
            <a:ext cx="4487779" cy="336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592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04E6E1-82B9-45F3-9E79-A031596B1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805" y="233769"/>
            <a:ext cx="10058400" cy="1609344"/>
          </a:xfrm>
        </p:spPr>
        <p:txBody>
          <a:bodyPr/>
          <a:lstStyle/>
          <a:p>
            <a:r>
              <a:rPr lang="pt-BR" dirty="0"/>
              <a:t>A verdade presente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8491138-9D34-4293-859E-684E21D83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053" y="1843113"/>
            <a:ext cx="7716940" cy="4050792"/>
          </a:xfrm>
        </p:spPr>
        <p:txBody>
          <a:bodyPr>
            <a:normAutofit/>
          </a:bodyPr>
          <a:lstStyle/>
          <a:p>
            <a:r>
              <a:rPr lang="pt-BR" dirty="0"/>
              <a:t>Com essa visão em mente , Tiago White avançou, pela fé , e 1849 publicou a primeira de uma </a:t>
            </a:r>
            <a:r>
              <a:rPr lang="pt-BR" dirty="0" smtClean="0"/>
              <a:t>série </a:t>
            </a:r>
            <a:r>
              <a:rPr lang="pt-BR" dirty="0"/>
              <a:t>de publicações chamada  </a:t>
            </a:r>
            <a:r>
              <a:rPr lang="pt-BR" i="1" dirty="0"/>
              <a:t>A Verdade Presente.</a:t>
            </a:r>
            <a:endParaRPr lang="pt-BR" dirty="0"/>
          </a:p>
          <a:p>
            <a:r>
              <a:rPr lang="pt-BR" dirty="0"/>
              <a:t>Já no ano de 1850 foi publicada a </a:t>
            </a:r>
            <a:r>
              <a:rPr lang="pt-BR" dirty="0" smtClean="0"/>
              <a:t>Revista </a:t>
            </a:r>
            <a:r>
              <a:rPr lang="pt-BR" dirty="0"/>
              <a:t>da Segunda Vinda e </a:t>
            </a:r>
            <a:r>
              <a:rPr lang="pt-BR" i="1" dirty="0"/>
              <a:t>Arauto do Sábado</a:t>
            </a:r>
            <a:r>
              <a:rPr lang="pt-BR" dirty="0"/>
              <a:t> , que hoje leva o nome de </a:t>
            </a:r>
            <a:r>
              <a:rPr lang="pt-BR" i="1" dirty="0"/>
              <a:t>Revista Adventista</a:t>
            </a:r>
            <a:r>
              <a:rPr lang="pt-BR" dirty="0"/>
              <a:t>. Desde então, nunca mais parou de ser publicada.</a:t>
            </a:r>
          </a:p>
          <a:p>
            <a:r>
              <a:rPr lang="pt-BR" dirty="0"/>
              <a:t>Quando estas publicações começaram a circular, também começou a entrar o dinheiro para o trabalho de impressão, o que trouxe novo ânimo e proporcionou os recursos para continuar a impressão de revistas e livros. </a:t>
            </a:r>
            <a:endParaRPr lang="pt-BR" dirty="0" smtClean="0"/>
          </a:p>
          <a:p>
            <a:r>
              <a:rPr lang="pt-BR" dirty="0" smtClean="0"/>
              <a:t>1852 a Primeira Editora</a:t>
            </a: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F6FE973-C2F1-456A-9A66-FE65CE49E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007" y="2609246"/>
            <a:ext cx="3817662" cy="285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121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Publicações na IASD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32012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89A2295-B5ED-4F15-9A69-454D46504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705" y="937257"/>
            <a:ext cx="10446989" cy="44374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400" dirty="0"/>
              <a:t>Ellen White, passou a seguinte mensagem:</a:t>
            </a:r>
          </a:p>
          <a:p>
            <a:pPr marL="0" indent="0">
              <a:buNone/>
            </a:pPr>
            <a:r>
              <a:rPr lang="pt-BR" sz="2400" b="1" i="1" dirty="0"/>
              <a:t>“Deves começar a publicar um pequeno periódico e </a:t>
            </a:r>
            <a:r>
              <a:rPr lang="pt-BR" sz="2400" b="1" i="1" dirty="0" smtClean="0"/>
              <a:t>mandá-lo </a:t>
            </a:r>
            <a:r>
              <a:rPr lang="pt-BR" sz="2400" b="1" i="1" dirty="0"/>
              <a:t>ao povo</a:t>
            </a:r>
            <a:r>
              <a:rPr lang="pt-BR" sz="2400" b="1" i="1" dirty="0" smtClean="0"/>
              <a:t>. Que </a:t>
            </a:r>
            <a:r>
              <a:rPr lang="pt-BR" sz="2400" b="1" i="1" dirty="0"/>
              <a:t>seja pequeno a </a:t>
            </a:r>
            <a:r>
              <a:rPr lang="pt-BR" sz="2400" b="1" i="1" dirty="0" smtClean="0"/>
              <a:t>princípio</a:t>
            </a:r>
            <a:r>
              <a:rPr lang="pt-BR" sz="2400" b="1" i="1" dirty="0"/>
              <a:t>, mas, lendo-o o povo, mandar-te-ão meios com que </a:t>
            </a:r>
            <a:r>
              <a:rPr lang="pt-BR" sz="2400" b="1" i="1" dirty="0" err="1" smtClean="0"/>
              <a:t>imprimí-lo</a:t>
            </a:r>
            <a:r>
              <a:rPr lang="pt-BR" sz="2400" b="1" i="1" dirty="0" smtClean="0"/>
              <a:t> </a:t>
            </a:r>
            <a:r>
              <a:rPr lang="pt-BR" sz="2400" b="1" i="1" dirty="0"/>
              <a:t>e alcançará êxito desde o princípio” (Vida e Ensinos,p.127)</a:t>
            </a:r>
          </a:p>
          <a:p>
            <a:pPr marL="0" indent="0">
              <a:buNone/>
            </a:pPr>
            <a:r>
              <a:rPr lang="pt-BR" sz="2400" dirty="0"/>
              <a:t>Aí estava o método que o Senhor havia escolhido para </a:t>
            </a:r>
            <a:r>
              <a:rPr lang="pt-BR" sz="2400" dirty="0" smtClean="0"/>
              <a:t>cumprir </a:t>
            </a:r>
            <a:r>
              <a:rPr lang="pt-BR" sz="2400" dirty="0"/>
              <a:t>Apocalipse 10:11. Embora a tarefa de imprimir um periódico fosse enorme para as possibilidades dos pioneiros, sem dúvida foi o método mais acessível, mais rápido e de maior alcance naquele momento.</a:t>
            </a:r>
          </a:p>
          <a:p>
            <a:pPr marL="0" indent="0">
              <a:buNone/>
            </a:pPr>
            <a:r>
              <a:rPr lang="pt-BR" sz="2400" dirty="0"/>
              <a:t>Expansão... A mensagem permanecia: “É necessário que ainda profetizes...”</a:t>
            </a:r>
          </a:p>
          <a:p>
            <a:pPr marL="0" indent="0">
              <a:buNone/>
            </a:pPr>
            <a:r>
              <a:rPr lang="pt-BR" sz="2400" dirty="0"/>
              <a:t>Ainda que os pioneiro tenham-se lançado à tarefa de imprimir desde 1849, a venda de publicações por meio dos </a:t>
            </a:r>
            <a:r>
              <a:rPr lang="pt-BR" sz="2400" dirty="0" err="1"/>
              <a:t>colportores</a:t>
            </a:r>
            <a:r>
              <a:rPr lang="pt-BR" sz="2400" dirty="0"/>
              <a:t> surgiu apenas 31 anos depois. </a:t>
            </a:r>
          </a:p>
        </p:txBody>
      </p:sp>
    </p:spTree>
    <p:extLst>
      <p:ext uri="{BB962C8B-B14F-4D97-AF65-F5344CB8AC3E}">
        <p14:creationId xmlns:p14="http://schemas.microsoft.com/office/powerpoint/2010/main" val="4003879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po de Madeira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TM03090434[[fn=Tipo de Madeira]]</Template>
  <TotalTime>1172</TotalTime>
  <Words>1974</Words>
  <Application>Microsoft Office PowerPoint</Application>
  <PresentationFormat>Widescreen</PresentationFormat>
  <Paragraphs>101</Paragraphs>
  <Slides>31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8" baseType="lpstr">
      <vt:lpstr>Arial</vt:lpstr>
      <vt:lpstr>Calibri</vt:lpstr>
      <vt:lpstr>Rockwell</vt:lpstr>
      <vt:lpstr>Rockwell Condensed</vt:lpstr>
      <vt:lpstr>Times New Roman</vt:lpstr>
      <vt:lpstr>Wingdings</vt:lpstr>
      <vt:lpstr>Tipo de Madeira</vt:lpstr>
      <vt:lpstr>Qual o príncipio e a essência do colpotor</vt:lpstr>
      <vt:lpstr>O que é colportagem</vt:lpstr>
      <vt:lpstr>A Colportagem e a reforma </vt:lpstr>
      <vt:lpstr>Quando se iniciou a colportagem?</vt:lpstr>
      <vt:lpstr>O grande despertar</vt:lpstr>
      <vt:lpstr>O desapontamento</vt:lpstr>
      <vt:lpstr>A verdade presente</vt:lpstr>
      <vt:lpstr>A Publicações na IASD</vt:lpstr>
      <vt:lpstr>Apresentação do PowerPoint</vt:lpstr>
      <vt:lpstr>Apresentação do PowerPoint</vt:lpstr>
      <vt:lpstr>Apresentação do PowerPoint</vt:lpstr>
      <vt:lpstr>CRONOLOGIA DOS COMEÇOS</vt:lpstr>
      <vt:lpstr>A natureza evangelística da colportagem</vt:lpstr>
      <vt:lpstr>Apresentação do PowerPoint</vt:lpstr>
      <vt:lpstr>Trabalho integrado na igreja </vt:lpstr>
      <vt:lpstr>Apresentação do PowerPoint</vt:lpstr>
      <vt:lpstr>O papel da colportagem e as 3 mensagens angélicas</vt:lpstr>
      <vt:lpstr>Apresentação do PowerPoint</vt:lpstr>
      <vt:lpstr>O COLPORTOR E A ULTIMA MENSAGEM</vt:lpstr>
      <vt:lpstr>5 princípios de um colportor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Qual os maiores desafios do colportor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 o príncipio e a essência do colpotor</dc:title>
  <dc:creator>LUCIENE</dc:creator>
  <cp:lastModifiedBy>Liana</cp:lastModifiedBy>
  <cp:revision>74</cp:revision>
  <dcterms:created xsi:type="dcterms:W3CDTF">2019-12-26T14:32:06Z</dcterms:created>
  <dcterms:modified xsi:type="dcterms:W3CDTF">2020-01-02T16:04:16Z</dcterms:modified>
</cp:coreProperties>
</file>