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51" r:id="rId4"/>
    <p:sldId id="288" r:id="rId5"/>
    <p:sldId id="289" r:id="rId6"/>
    <p:sldId id="291" r:id="rId7"/>
    <p:sldId id="292" r:id="rId8"/>
    <p:sldId id="293" r:id="rId9"/>
    <p:sldId id="294" r:id="rId10"/>
    <p:sldId id="295" r:id="rId11"/>
    <p:sldId id="352" r:id="rId12"/>
    <p:sldId id="297" r:id="rId13"/>
    <p:sldId id="300" r:id="rId14"/>
    <p:sldId id="301" r:id="rId15"/>
    <p:sldId id="258" r:id="rId16"/>
    <p:sldId id="353" r:id="rId17"/>
    <p:sldId id="259" r:id="rId18"/>
    <p:sldId id="271" r:id="rId19"/>
    <p:sldId id="260" r:id="rId20"/>
    <p:sldId id="266" r:id="rId21"/>
    <p:sldId id="349" r:id="rId22"/>
    <p:sldId id="267" r:id="rId23"/>
    <p:sldId id="264" r:id="rId24"/>
    <p:sldId id="273" r:id="rId25"/>
    <p:sldId id="268" r:id="rId26"/>
    <p:sldId id="272" r:id="rId27"/>
    <p:sldId id="265" r:id="rId28"/>
    <p:sldId id="263" r:id="rId29"/>
    <p:sldId id="278" r:id="rId30"/>
    <p:sldId id="276" r:id="rId31"/>
    <p:sldId id="280" r:id="rId32"/>
    <p:sldId id="285" r:id="rId33"/>
    <p:sldId id="275" r:id="rId34"/>
    <p:sldId id="282" r:id="rId35"/>
    <p:sldId id="283" r:id="rId36"/>
    <p:sldId id="286" r:id="rId37"/>
    <p:sldId id="302" r:id="rId38"/>
    <p:sldId id="303" r:id="rId39"/>
    <p:sldId id="261" r:id="rId40"/>
    <p:sldId id="350" r:id="rId41"/>
    <p:sldId id="262" r:id="rId42"/>
    <p:sldId id="315" r:id="rId43"/>
    <p:sldId id="308" r:id="rId44"/>
    <p:sldId id="354" r:id="rId45"/>
    <p:sldId id="314" r:id="rId46"/>
    <p:sldId id="313" r:id="rId47"/>
    <p:sldId id="307" r:id="rId48"/>
    <p:sldId id="310" r:id="rId49"/>
    <p:sldId id="355" r:id="rId50"/>
    <p:sldId id="357" r:id="rId51"/>
    <p:sldId id="311" r:id="rId52"/>
    <p:sldId id="312" r:id="rId53"/>
    <p:sldId id="309" r:id="rId54"/>
    <p:sldId id="321" r:id="rId55"/>
    <p:sldId id="322" r:id="rId56"/>
    <p:sldId id="324" r:id="rId57"/>
    <p:sldId id="284" r:id="rId58"/>
    <p:sldId id="320" r:id="rId59"/>
    <p:sldId id="358" r:id="rId60"/>
    <p:sldId id="323" r:id="rId61"/>
    <p:sldId id="318" r:id="rId62"/>
    <p:sldId id="319" r:id="rId63"/>
    <p:sldId id="335" r:id="rId64"/>
    <p:sldId id="337" r:id="rId65"/>
    <p:sldId id="317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60" r:id="rId76"/>
    <p:sldId id="339" r:id="rId77"/>
    <p:sldId id="340" r:id="rId78"/>
    <p:sldId id="341" r:id="rId79"/>
    <p:sldId id="306" r:id="rId80"/>
    <p:sldId id="343" r:id="rId81"/>
    <p:sldId id="344" r:id="rId82"/>
    <p:sldId id="345" r:id="rId83"/>
    <p:sldId id="346" r:id="rId84"/>
    <p:sldId id="347" r:id="rId85"/>
    <p:sldId id="348" r:id="rId86"/>
    <p:sldId id="269" r:id="rId87"/>
    <p:sldId id="270" r:id="rId8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6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3BACCD-BE7D-4320-9609-0EB304334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697EA0-57E4-4DE2-9065-0BCA09F06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9B2057-E978-453F-B500-C2615EFF8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EBEC-12C4-4B8D-8969-BACE48D17DED}" type="datetimeFigureOut">
              <a:rPr lang="pt-BR" smtClean="0"/>
              <a:t>26/01/2021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289EAF6-63C1-4947-BE14-7CEAB1BBD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E6AC98-502E-4D50-BD84-B34D2CE54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B7EA0-3992-446D-9087-20EC92B916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206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22E06-5516-464B-BDB1-A3AE42600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7344A4F-549E-4426-B0D9-00F1E078B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707A9E0-3A33-44E4-8B22-AABBF5BD2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EBEC-12C4-4B8D-8969-BACE48D17DED}" type="datetimeFigureOut">
              <a:rPr lang="pt-BR" smtClean="0"/>
              <a:t>26/01/2021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97BA24-1014-4982-A228-459014746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D5FC2E-7670-4C21-9F76-2BE3022E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B7EA0-3992-446D-9087-20EC92B916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0945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FB223DF-1944-4831-8E5B-2B7E0B79CC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E79EC37-C1CA-43BB-8F20-587F3C565B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16AD26-A00F-4419-B593-722455851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EBEC-12C4-4B8D-8969-BACE48D17DED}" type="datetimeFigureOut">
              <a:rPr lang="pt-BR" smtClean="0"/>
              <a:t>26/01/2021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0062B1A-ACAB-45E1-A9D2-C379A8F03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754DB4-9B47-4DF0-A840-7461C7EB4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B7EA0-3992-446D-9087-20EC92B916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1862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2BFF51-6A31-484D-B3E4-40097B352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F8E482-3ABD-4C1F-B295-FEF2D3900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B1FEAE4-F45D-4F06-AEC8-6F9EFE338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EBEC-12C4-4B8D-8969-BACE48D17DED}" type="datetimeFigureOut">
              <a:rPr lang="pt-BR" smtClean="0"/>
              <a:t>26/01/2021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38ADD3-35F6-49B3-B6B4-63D5D1DE1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58FE07-AEFB-47A3-B4FE-557800646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B7EA0-3992-446D-9087-20EC92B916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1477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790B3A-F73D-4FC9-9D57-3267CACB7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ADFE2F6-0535-4C67-B345-DFF928CEC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A622BE-D72A-490E-B990-FA949CC3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EBEC-12C4-4B8D-8969-BACE48D17DED}" type="datetimeFigureOut">
              <a:rPr lang="pt-BR" smtClean="0"/>
              <a:t>26/01/2021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3094B1-2F3E-4D29-A5E3-E42E7D1E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EA363A-14A4-42AB-98FA-432C76F42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B7EA0-3992-446D-9087-20EC92B916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390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1BD3AA-148C-44D2-BCFB-D48D6846D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FAF626-B738-4DC7-AB85-BD38DAAE09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8BA3B83-502D-4C7C-846C-AB2B8D1FE6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CF0BE83-A14B-440B-95AC-7DBE4D849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EBEC-12C4-4B8D-8969-BACE48D17DED}" type="datetimeFigureOut">
              <a:rPr lang="pt-BR" smtClean="0"/>
              <a:t>26/01/2021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8CC4F2A-BE61-4E3B-AFDD-E8B5E553C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2C211EA-7424-4285-8A24-29DE81834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B7EA0-3992-446D-9087-20EC92B916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958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3C61A-FD38-407E-877D-D6C46B512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D55684A-DE4F-43E6-B990-554154B0D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74BC0B2-E826-46FA-932F-E356CAE4F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F1A8878-9D3F-4613-BFD0-21327F8F3E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CA02E3C-8A9F-4940-B305-36AACE68BB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A2D3158-A619-417A-8D84-6CF72B0C0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EBEC-12C4-4B8D-8969-BACE48D17DED}" type="datetimeFigureOut">
              <a:rPr lang="pt-BR" smtClean="0"/>
              <a:t>26/01/2021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A97691A-A095-4D97-99C2-6873E0B38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F516851-0A5D-4C2F-A6A1-ED0F7C75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B7EA0-3992-446D-9087-20EC92B916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9442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E04FA2-8D0B-4BCF-A713-948F732C4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AE7E2F4-78B4-4EC2-895A-FD8617EDC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EBEC-12C4-4B8D-8969-BACE48D17DED}" type="datetimeFigureOut">
              <a:rPr lang="pt-BR" smtClean="0"/>
              <a:t>26/01/2021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D5FB9EA-56D2-49DB-9129-57C0AED33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7F3BCF3-76E4-4BCA-878D-7D2F211C4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B7EA0-3992-446D-9087-20EC92B916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9114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E1DFF54-8197-42C0-91F8-3F5096ED1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EBEC-12C4-4B8D-8969-BACE48D17DED}" type="datetimeFigureOut">
              <a:rPr lang="pt-BR" smtClean="0"/>
              <a:t>26/01/2021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6D71511-94F3-49A6-9B06-5442FE08F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FD621F9-08F6-47CE-A543-DD25CFB6D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B7EA0-3992-446D-9087-20EC92B916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61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764511-9B29-4994-B584-F03A8E1AD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5D07C5-F867-42B2-8D84-2B9E49CAA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7E039B6-89F2-4122-A18F-D827A3AE31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E3DC0D6-9C6C-47E9-97E9-737D7D126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EBEC-12C4-4B8D-8969-BACE48D17DED}" type="datetimeFigureOut">
              <a:rPr lang="pt-BR" smtClean="0"/>
              <a:t>26/01/2021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5B9808D-6FB4-4620-9B76-010DDDAD7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9EC0A80-0B4E-4777-8E8C-C5848FF78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B7EA0-3992-446D-9087-20EC92B916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8176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0F0607-A1D8-4776-830A-38F3F6AB8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79E9AC3-BE45-44A4-BCEF-2E42326124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3D9EB0B-EE8C-4DA1-9146-0341C3893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AEA5209-3B0F-4449-87FD-CAAE8DA4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EBEC-12C4-4B8D-8969-BACE48D17DED}" type="datetimeFigureOut">
              <a:rPr lang="pt-BR" smtClean="0"/>
              <a:t>26/01/2021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914DF21-0873-4FFD-9BFB-610F2E60C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BE8689C-7156-4DEE-8458-C0BAE0625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B7EA0-3992-446D-9087-20EC92B916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990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6C9C001-A3F0-4CB0-80BC-7421CB96C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501A340-3A2E-4AA8-923E-BB8D9CD1D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FD23091-5A99-4860-83C8-8081E1DF1C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1EBEC-12C4-4B8D-8969-BACE48D17DED}" type="datetimeFigureOut">
              <a:rPr lang="pt-BR" smtClean="0"/>
              <a:t>26/01/2021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8689FC-CB5A-4310-8392-C4E5210759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CCD22B-7584-4478-8B77-4135A0E42A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B7EA0-3992-446D-9087-20EC92B916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990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malaria/about/distribution.html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C72F068-5FFB-4CA1-9C8B-6E6A0FAFD1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853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7ECE5C6-887F-43C7-AC8E-89D8FB87C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FFFFF"/>
                </a:solidFill>
              </a:rPr>
              <a:t>Doenças Tropicais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71396DB-6CCA-4B5C-BD00-BBE71A9B8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FFFFF"/>
                </a:solidFill>
              </a:rPr>
              <a:t>Dr. Victor Hugo M. Braga</a:t>
            </a:r>
          </a:p>
          <a:p>
            <a:r>
              <a:rPr lang="pt-BR" dirty="0">
                <a:solidFill>
                  <a:srgbClr val="FFFFFF"/>
                </a:solidFill>
              </a:rPr>
              <a:t>Medicina do Estilo de Vida e Missão</a:t>
            </a:r>
          </a:p>
        </p:txBody>
      </p:sp>
    </p:spTree>
    <p:extLst>
      <p:ext uri="{BB962C8B-B14F-4D97-AF65-F5344CB8AC3E}">
        <p14:creationId xmlns:p14="http://schemas.microsoft.com/office/powerpoint/2010/main" val="36592594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C93C3D-032E-4D6C-961C-9D5E81A3C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0CC3522-AD80-4912-BBD3-FC730200A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D904586-C728-4569-8DD8-879B411D2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41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24313B-F95E-441F-A57D-32A140A5E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B9DC5AC-0BC1-4233-BD53-B669C557B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87920FD-1493-44AE-823E-977BA6628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36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087C41-43ED-4857-9257-DEE53160E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A448B8B-B048-4163-A7C0-189691372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84ED6E4-B255-4A7B-860F-17FCA0593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3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9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564020-419F-443C-ADFC-9BA9500B6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E8A71F-D293-45F5-B7C2-1A1632347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039E850-D3E6-4145-8296-343D43D647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33" r="2683" b="9930"/>
          <a:stretch/>
        </p:blipFill>
        <p:spPr>
          <a:xfrm>
            <a:off x="0" y="825190"/>
            <a:ext cx="12192000" cy="535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30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0DAA8F-8117-4B50-915D-891681198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8E81F7-A234-4782-92FD-25F0A0A23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12B0DD8-178F-4810-A077-36F6CA36FD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15" r="2225" b="9930"/>
          <a:stretch/>
        </p:blipFill>
        <p:spPr>
          <a:xfrm>
            <a:off x="0" y="234176"/>
            <a:ext cx="12192000" cy="594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80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F39BFFF-3586-44A5-AF9B-B4DE590D9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t-BR" sz="5400" dirty="0"/>
              <a:t>INFLAMAÇÃO X INFECÇÃO</a:t>
            </a:r>
          </a:p>
        </p:txBody>
      </p:sp>
      <p:sp>
        <p:nvSpPr>
          <p:cNvPr id="205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EAF6631-DFE9-4350-B10D-4C3E54A6B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500" dirty="0"/>
              <a:t>INFLAMAÇÃO</a:t>
            </a:r>
          </a:p>
          <a:p>
            <a:pPr marL="0" indent="0">
              <a:buNone/>
            </a:pPr>
            <a:r>
              <a:rPr lang="pt-BR" sz="1500" dirty="0"/>
              <a:t>Resposta do organismo a uma agressão como corte e batidas, também podendo partir do sistema imunológico, causando: </a:t>
            </a:r>
          </a:p>
          <a:p>
            <a:pPr marL="0" indent="0">
              <a:buNone/>
            </a:pPr>
            <a:r>
              <a:rPr lang="pt-BR" sz="1500" dirty="0"/>
              <a:t>vermelhidão, inchaço, dor e aquecimento da área</a:t>
            </a:r>
          </a:p>
          <a:p>
            <a:pPr marL="0" indent="0">
              <a:buNone/>
            </a:pPr>
            <a:endParaRPr lang="pt-BR" sz="1500" dirty="0"/>
          </a:p>
          <a:p>
            <a:pPr marL="0" indent="0">
              <a:buNone/>
            </a:pPr>
            <a:r>
              <a:rPr lang="pt-BR" sz="1500" dirty="0"/>
              <a:t>INFECÇÃO</a:t>
            </a:r>
          </a:p>
          <a:p>
            <a:pPr marL="0" indent="0">
              <a:buNone/>
            </a:pPr>
            <a:r>
              <a:rPr lang="pt-BR" sz="1500" dirty="0"/>
              <a:t>Causadas por agentes externos. O organismo reage a entrada de micro-organismo como: bactérias, vírus ou fungos.</a:t>
            </a:r>
          </a:p>
          <a:p>
            <a:pPr marL="0" indent="0">
              <a:buNone/>
            </a:pPr>
            <a:r>
              <a:rPr lang="pt-BR" sz="1500" dirty="0"/>
              <a:t>Febre, dor local, pus etc.</a:t>
            </a:r>
          </a:p>
        </p:txBody>
      </p:sp>
      <p:pic>
        <p:nvPicPr>
          <p:cNvPr id="2050" name="Picture 2" descr="Escarlatina: a doença que mais surge na idade escolar! - Vitta">
            <a:extLst>
              <a:ext uri="{FF2B5EF4-FFF2-40B4-BE49-F238E27FC236}">
                <a16:creationId xmlns:a16="http://schemas.microsoft.com/office/drawing/2014/main" id="{F96F909F-ECB9-4EA1-8203-18A0E0715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5" r="11014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40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CA970F-194C-45C0-8D1E-087199092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EE9775-71B1-4A9B-96C8-CFEF7BEEB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D6267AF-8666-4123-BDD3-B983EDE87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79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DDCCA2-3730-4A03-A374-B098F8214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Infecção causa inflamação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AE0CAF-7FE9-4430-BA25-24C9637EA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 descr="Amidalite - Brasil Escola">
            <a:extLst>
              <a:ext uri="{FF2B5EF4-FFF2-40B4-BE49-F238E27FC236}">
                <a16:creationId xmlns:a16="http://schemas.microsoft.com/office/drawing/2014/main" id="{389D9CA2-C28F-4386-9050-4683A1B4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832" y="1253331"/>
            <a:ext cx="6527228" cy="549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056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FDE9D-7A89-4E52-9940-21474946B2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5" r="1" b="5187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28A1B66-ECD7-4D6B-B28D-A163F6CD8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607" y="152852"/>
            <a:ext cx="3874686" cy="214752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Cuidados Básicos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020D501-681A-488C-949C-70DAFCAE1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1" y="2147109"/>
            <a:ext cx="4248854" cy="4419230"/>
          </a:xfrm>
        </p:spPr>
        <p:txBody>
          <a:bodyPr anchor="ctr"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pt-BR" sz="2400" dirty="0">
                <a:solidFill>
                  <a:schemeClr val="bg1"/>
                </a:solidFill>
              </a:rPr>
              <a:t>Alimento</a:t>
            </a:r>
          </a:p>
          <a:p>
            <a:pPr marL="514350" indent="-514350">
              <a:buAutoNum type="arabicPeriod"/>
            </a:pPr>
            <a:r>
              <a:rPr lang="pt-BR" sz="2400" dirty="0">
                <a:solidFill>
                  <a:schemeClr val="bg1"/>
                </a:solidFill>
              </a:rPr>
              <a:t>Água: hipoclorito, ferver, filtro, cuidado com gelados!</a:t>
            </a:r>
          </a:p>
          <a:p>
            <a:pPr marL="514350" indent="-514350">
              <a:buAutoNum type="arabicPeriod"/>
            </a:pPr>
            <a:r>
              <a:rPr lang="pt-BR" sz="2400" dirty="0">
                <a:solidFill>
                  <a:schemeClr val="bg1"/>
                </a:solidFill>
              </a:rPr>
              <a:t>Insetos: repelentes, roupas, mosquiteiro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t-BR" sz="2400" dirty="0">
                <a:solidFill>
                  <a:schemeClr val="bg1"/>
                </a:solidFill>
              </a:rPr>
              <a:t>Clima, natureza, animais e população</a:t>
            </a:r>
          </a:p>
          <a:p>
            <a:pPr marL="514350" indent="-514350">
              <a:buAutoNum type="arabicPeriod"/>
            </a:pPr>
            <a:r>
              <a:rPr lang="pt-BR" sz="2400" dirty="0" err="1">
                <a:solidFill>
                  <a:schemeClr val="bg1"/>
                </a:solidFill>
              </a:rPr>
              <a:t>Cx</a:t>
            </a:r>
            <a:r>
              <a:rPr lang="pt-BR" sz="2400" dirty="0">
                <a:solidFill>
                  <a:schemeClr val="bg1"/>
                </a:solidFill>
              </a:rPr>
              <a:t> primeiros socorros + medicamentos</a:t>
            </a:r>
          </a:p>
          <a:p>
            <a:pPr marL="514350" indent="-514350">
              <a:buAutoNum type="arabicPeriod"/>
            </a:pPr>
            <a:r>
              <a:rPr lang="pt-BR" sz="2400" dirty="0">
                <a:solidFill>
                  <a:schemeClr val="bg1"/>
                </a:solidFill>
              </a:rPr>
              <a:t>Conhecimento local sobre epidemiologia e sistema de saúde</a:t>
            </a:r>
          </a:p>
          <a:p>
            <a:pPr marL="514350" indent="-514350">
              <a:buAutoNum type="arabicPeriod"/>
            </a:pPr>
            <a:endParaRPr lang="pt-BR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1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A2A5B63-F5EB-406E-88B4-0964E8A23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90" y="0"/>
            <a:ext cx="12245240" cy="6858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6AC03E6-C9D0-46AA-8FEC-42943A2BC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85" y="0"/>
            <a:ext cx="122464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80E6DB7-07AC-4139-986C-6547DC81B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INESPECÍFICOS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ABADDB4-A582-4F53-87DB-00AB84E65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SINTOMAS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915D6FD9-E684-498A-99B5-BC03606866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dor (cabeça, muscular, articular, abdominal etc.)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Fraqueza, cansaço, indisposição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náuseas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alterações do sono e sentidos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coceiras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4694963-6C18-46BE-8086-FA69AD74F0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SINAIS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21DB3EC5-155C-48E5-835F-8FA4FF314F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Febre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Vômitos e </a:t>
            </a:r>
            <a:r>
              <a:rPr lang="pt-BR" dirty="0" err="1">
                <a:solidFill>
                  <a:schemeClr val="bg1"/>
                </a:solidFill>
              </a:rPr>
              <a:t>diarréia</a:t>
            </a:r>
            <a:endParaRPr lang="pt-BR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tosse/espirros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alterações de peso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Manchas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Sinais </a:t>
            </a:r>
            <a:r>
              <a:rPr lang="pt-BR" dirty="0" err="1">
                <a:solidFill>
                  <a:schemeClr val="bg1"/>
                </a:solidFill>
              </a:rPr>
              <a:t>flogísticos</a:t>
            </a:r>
            <a:endParaRPr lang="pt-BR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Amarelão (icterícia)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305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261118-3EBD-4793-8E50-7C093CC77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pt-BR" dirty="0"/>
              <a:t>Cronograma da aula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6507DDF-9BDF-4DBA-9B3D-74BDB6142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7"/>
            <a:ext cx="5988141" cy="4145533"/>
          </a:xfrm>
        </p:spPr>
        <p:txBody>
          <a:bodyPr anchor="t">
            <a:normAutofit lnSpcReduction="10000"/>
          </a:bodyPr>
          <a:lstStyle/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Roboto"/>
                <a:ea typeface="Calibri" panose="020F0502020204030204" pitchFamily="34" charset="0"/>
                <a:cs typeface="Roboto"/>
              </a:rPr>
              <a:t>Doenças negligenciadas (tropicais)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Roboto"/>
                <a:ea typeface="Calibri" panose="020F0502020204030204" pitchFamily="34" charset="0"/>
                <a:cs typeface="Roboto"/>
              </a:rPr>
              <a:t>Diferenças entre infecção e inflamação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Roboto"/>
                <a:ea typeface="Calibri" panose="020F0502020204030204" pitchFamily="34" charset="0"/>
                <a:cs typeface="Roboto"/>
              </a:rPr>
              <a:t>Sinais e sintomas inespecíficos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Roboto"/>
                <a:ea typeface="Calibri" panose="020F0502020204030204" pitchFamily="34" charset="0"/>
                <a:cs typeface="Roboto"/>
              </a:rPr>
              <a:t>Infecções tropicais: Malária, Febre Amarela, Dengue, Zika, Chikungunya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Roboto"/>
                <a:ea typeface="Calibri" panose="020F0502020204030204" pitchFamily="34" charset="0"/>
                <a:cs typeface="Roboto"/>
              </a:rPr>
              <a:t>Parasitoses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Roboto"/>
                <a:ea typeface="Calibri" panose="020F0502020204030204" pitchFamily="34" charset="0"/>
                <a:cs typeface="Roboto"/>
              </a:rPr>
              <a:t>Micoses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Roboto"/>
                <a:ea typeface="Calibri" panose="020F0502020204030204" pitchFamily="34" charset="0"/>
                <a:cs typeface="Roboto"/>
              </a:rPr>
              <a:t>Infecções comuns: dente, pele, urina, ginecológica e intestinal 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Roboto"/>
                <a:ea typeface="Calibri" panose="020F0502020204030204" pitchFamily="34" charset="0"/>
                <a:cs typeface="Roboto"/>
              </a:rPr>
              <a:t>Inflamações comuns: articulações e músculos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Roboto"/>
                <a:ea typeface="Calibri" panose="020F0502020204030204" pitchFamily="34" charset="0"/>
                <a:cs typeface="Roboto"/>
              </a:rPr>
              <a:t>Investigação, Diagnóstico e Tratamentos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Vacinas e tratamento profilático</a:t>
            </a:r>
          </a:p>
          <a:p>
            <a:pPr marL="0" indent="0">
              <a:buNone/>
            </a:pPr>
            <a:endParaRPr lang="pt-BR" sz="7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29CE88E-D1FB-41AA-8690-36B424EB4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8" r="19293"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2290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F787-A89C-47C1-A46B-0300FFBFB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13113A-9482-4A81-8D09-A9580C58C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D9FBE34-243F-44E8-9A9F-DFCA34FDC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97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AC6C68-F125-48AD-A5B4-89AD5E797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4C0E5DA-5624-49BC-AC1E-30229AA5B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5709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5E157ED-E992-43F3-9A84-96C30A5C4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301542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398CD0A5-821D-47D0-8908-490C181A2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812" y="1533463"/>
            <a:ext cx="4101152" cy="35142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Vídeo</a:t>
            </a:r>
            <a:r>
              <a:rPr lang="en-US" sz="8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1 </a:t>
            </a:r>
            <a:r>
              <a:rPr lang="en-US" sz="8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Malária</a:t>
            </a:r>
            <a:endParaRPr lang="en-US" sz="8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CAD8ADD8-F194-4E3D-AA23-41F85028E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3305" y="2569757"/>
            <a:ext cx="3988244" cy="1441706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FD253A-9BCA-430B-979A-AA2F8445D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8360" y="3024171"/>
            <a:ext cx="435428" cy="435428"/>
          </a:xfrm>
          <a:prstGeom prst="ellipse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02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AC6C68-F125-48AD-A5B4-89AD5E797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4C0E5DA-5624-49BC-AC1E-30229AA5B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5709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5E157ED-E992-43F3-9A84-96C30A5C4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301542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21F7203-59F8-4A92-99D7-53497915D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812" y="1533463"/>
            <a:ext cx="4101152" cy="35142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Video2 malaria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EFD253A-9BCA-430B-979A-AA2F8445D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8360" y="3024171"/>
            <a:ext cx="435428" cy="435428"/>
          </a:xfrm>
          <a:prstGeom prst="ellipse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77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9470FE-D15B-4C20-9109-A10214C3D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FBDFB1-3511-4387-897C-4C26159C6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C772945-A7E5-4889-A978-AE3313BA65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F95824A-0570-42F4-9CB0-EA0205F087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5CA4B57-B092-42F7-A31C-26470F6B516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Malária | MindMeister Mapa Mental">
            <a:extLst>
              <a:ext uri="{FF2B5EF4-FFF2-40B4-BE49-F238E27FC236}">
                <a16:creationId xmlns:a16="http://schemas.microsoft.com/office/drawing/2014/main" id="{E90DBA8D-A904-4C72-8FB6-6CA95682B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234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CD0F70-CA08-480A-9513-BB7CC1C30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4746133-22C7-45A8-95A9-5D7065EDC3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B565136-498C-4AD5-A6CC-A4BB16933A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98E9E34-BD3F-4762-A275-68A4106FCC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B863118-3DDF-4B8D-B0D3-B37E187CCFB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170" name="Picture 2" descr="Reino Protista">
            <a:extLst>
              <a:ext uri="{FF2B5EF4-FFF2-40B4-BE49-F238E27FC236}">
                <a16:creationId xmlns:a16="http://schemas.microsoft.com/office/drawing/2014/main" id="{030EB510-7F8F-406D-8931-EA7439504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4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888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3DD382-2B23-413F-AD4C-5C1C5883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E9914E6-932C-4C5C-8ACE-29C1293C15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B2EA1EC-8D7C-4422-B8EB-190504870F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A8C2A6C-75D2-4161-914C-A55DE928C2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BF12252-A7D0-4F83-B9A8-71A1B533AA5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 descr="Mapa das áreas endêmicas de malária no mundo.">
            <a:extLst>
              <a:ext uri="{FF2B5EF4-FFF2-40B4-BE49-F238E27FC236}">
                <a16:creationId xmlns:a16="http://schemas.microsoft.com/office/drawing/2014/main" id="{F920C4A2-036C-4740-96C3-A8A5499F5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6FCE99A-22E0-4142-80CA-C1FB334BD9F0}"/>
              </a:ext>
            </a:extLst>
          </p:cNvPr>
          <p:cNvSpPr txBox="1"/>
          <p:nvPr/>
        </p:nvSpPr>
        <p:spPr>
          <a:xfrm>
            <a:off x="8855033" y="6558170"/>
            <a:ext cx="3336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hlinkClick r:id="rId3"/>
              </a:rPr>
              <a:t>https://www.cdc.gov/malaria/about/distribution.html</a:t>
            </a:r>
            <a:r>
              <a:rPr lang="pt-BR" sz="100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750905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8A04ED-748D-4D5E-A477-25F7F7835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EE68FC-A873-43DB-AA64-7499BD3D2C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11129D9-C6F3-42C7-9D70-A447AD3D5F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6A1E54C-032C-4E8B-A83B-98498AD59A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8EA87A9-32F2-41E1-8B67-9CC910D4957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76CF2BD-2222-4587-B3B3-E4D7249EA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15" r="2225" b="9746"/>
          <a:stretch/>
        </p:blipFill>
        <p:spPr>
          <a:xfrm>
            <a:off x="0" y="234176"/>
            <a:ext cx="12192000" cy="595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47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C2A619-E306-4006-893A-D01A83F79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FF9ABCD-B3FA-4265-9AAB-E03004A823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FAFC14B-8C81-48AA-B1AA-8C358945D0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3C65A23-49BA-45BF-A0BB-24F9A649F3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BABDE8C-D103-4279-9B91-4EF9411BC07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AutoShape 2" descr="Acervo de Recursos Educacionais em Saúde (ARES): Sinais e sintomas de  malária">
            <a:extLst>
              <a:ext uri="{FF2B5EF4-FFF2-40B4-BE49-F238E27FC236}">
                <a16:creationId xmlns:a16="http://schemas.microsoft.com/office/drawing/2014/main" id="{CDE6A17F-8AC8-41FB-B045-03A9BE94F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9210704-3134-4473-AF68-B84998F9E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01" r="2043" b="9746"/>
          <a:stretch/>
        </p:blipFill>
        <p:spPr>
          <a:xfrm>
            <a:off x="0" y="267628"/>
            <a:ext cx="12192000" cy="592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23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515243-5793-4607-A0DB-891F9D45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83B6EB1-5766-45A4-B0B1-B04C6AF715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B703B81-D9AF-4E51-8180-2CD20DB5B6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C2F9B8C-E2D5-4EC5-BC38-9C3F9D8007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9FAEAE0-6849-4A5B-945B-617086F82E2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Tratamento da Malária Não Complicada. Fonte: Supermaterial do Sanarflix">
            <a:extLst>
              <a:ext uri="{FF2B5EF4-FFF2-40B4-BE49-F238E27FC236}">
                <a16:creationId xmlns:a16="http://schemas.microsoft.com/office/drawing/2014/main" id="{5934BE9C-B2C5-4204-87A5-F130B32CF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87" y="1077912"/>
            <a:ext cx="9459026" cy="470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38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37925D-E9B8-4F57-AA7B-7E918AF68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A481A2-61A8-497C-9EFA-FDFCDEDC62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A370840-D39E-45C1-BC08-CE87E5CD39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0E6E1FA-E881-46EB-AF49-5537CF9AED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0C02633-9CC5-4DA7-A6FC-9815E232143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2" name="Picture 2" descr="Febre amarela: sintomas, transmissão e prevenção – Engemed Saúde Ocupacional">
            <a:extLst>
              <a:ext uri="{FF2B5EF4-FFF2-40B4-BE49-F238E27FC236}">
                <a16:creationId xmlns:a16="http://schemas.microsoft.com/office/drawing/2014/main" id="{FA556065-FFFD-4234-8E80-864FF85B5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287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301BEC-D760-4D69-937E-69F654463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endParaRPr lang="pt-BR" sz="3600" dirty="0"/>
          </a:p>
        </p:txBody>
      </p:sp>
      <p:pic>
        <p:nvPicPr>
          <p:cNvPr id="1026" name="Picture 2" descr="Agência Fiocruz de Notícias">
            <a:extLst>
              <a:ext uri="{FF2B5EF4-FFF2-40B4-BE49-F238E27FC236}">
                <a16:creationId xmlns:a16="http://schemas.microsoft.com/office/drawing/2014/main" id="{8440A9E2-A230-4B2D-AFFA-57BE07212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7" r="3943" b="1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CDC717-1694-4448-B552-C0CC2DB33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4226743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4AC6C68-F125-48AD-A5B4-89AD5E797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4C0E5DA-5624-49BC-AC1E-30229AA5B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5709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5E157ED-E992-43F3-9A84-96C30A5C4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301542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B7A14F6-25B3-4EB9-A39C-3E5FE1E32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812" y="1533463"/>
            <a:ext cx="4101152" cy="35142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Vídeo</a:t>
            </a:r>
            <a:r>
              <a:rPr lang="en-US" sz="8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3</a:t>
            </a:r>
            <a:br>
              <a:rPr lang="en-US" sz="8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8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Febre</a:t>
            </a:r>
            <a:r>
              <a:rPr lang="en-US" sz="8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8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Amarela</a:t>
            </a:r>
            <a:endParaRPr lang="en-US" sz="8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FD253A-9BCA-430B-979A-AA2F8445D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8360" y="3024171"/>
            <a:ext cx="435428" cy="435428"/>
          </a:xfrm>
          <a:prstGeom prst="ellipse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80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0A61FE-09DD-4664-B91A-659DFF394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68295A-BC68-450A-9876-4E633F8595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5960644-F3F5-4891-8D7D-136B8F4D61C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AB3F249-9B7B-4678-9215-4C0BDA336F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4CBB2B0-E49D-4351-B419-394C9871F4A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2292" name="Picture 4" descr="Estudos sobre a febre amarela ajudarão a monitorar doença – Jornal do Campus">
            <a:extLst>
              <a:ext uri="{FF2B5EF4-FFF2-40B4-BE49-F238E27FC236}">
                <a16:creationId xmlns:a16="http://schemas.microsoft.com/office/drawing/2014/main" id="{B63EDEC2-0767-45D9-B811-36FB7FE5A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77493" cy="685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561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FD3E62-7E85-48A0-AE7C-E9F642545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480FF0E-05BB-4F9B-A811-D33E0CBC4C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80BD6EC-A6B3-4B1E-981E-739A8A3C1D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23C3B25-1185-49FA-B202-A8AD6D98CE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343839E-3CE5-4DB1-9BB5-207D14B8414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6388" name="Picture 4" descr="Resumo de febre amarela (completo) – Sanarflix - Sanar Medicina">
            <a:extLst>
              <a:ext uri="{FF2B5EF4-FFF2-40B4-BE49-F238E27FC236}">
                <a16:creationId xmlns:a16="http://schemas.microsoft.com/office/drawing/2014/main" id="{EC8AC556-66AF-4AF3-B164-2CAFDDF42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2074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6DA67B-0AE9-4EC4-9A82-64414F963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6A46642-814A-4A43-951B-101F413CEA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E4F59B1-18F3-4B28-A0FB-6D6ADA70A3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F6DAFD6-9F27-4605-A535-30AAE32643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7D1F3B7-A63A-44D5-A14C-761BB3B277B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13A90AD-5310-4328-A682-2413FBC815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01" r="1951" b="9746"/>
          <a:stretch/>
        </p:blipFill>
        <p:spPr>
          <a:xfrm>
            <a:off x="0" y="267628"/>
            <a:ext cx="12192000" cy="592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998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7EF229-A3B7-498E-9676-6B15998E9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371B03B-B8DD-45B3-952F-F4534E1A2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8D444C7-F012-479A-A556-5F4BD617E5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222946A-2320-468D-BB7E-010D41774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065BB47-1DA8-46BF-9A48-C9BF257E9E0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C06EF9E-C60A-4468-90FA-C505BC2C5F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01" r="2043" b="9746"/>
          <a:stretch/>
        </p:blipFill>
        <p:spPr>
          <a:xfrm>
            <a:off x="0" y="267628"/>
            <a:ext cx="12192000" cy="592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24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AC6A97-8082-480E-B126-26DBEFAD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67314"/>
            <a:ext cx="12192000" cy="567357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https://aviesp.com/2017/05/31/febre-amarela-veja-a-lista-de-paises-que-pedem-a-vacina-antes-de-viajar/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53D5F6-BC59-4461-8B3C-1D240EF877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7361D60-20E9-4237-B88F-7091D8BC6C7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679D546-9FF4-4D13-B5F9-02038763C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6CD4950-23D4-4869-94AA-AF283F40613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F5EFCC3A-4191-487D-9AAC-E286C3EC3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29"/>
            <a:ext cx="12192000" cy="624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309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9A2E98-E7BE-454D-8128-EA1859303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3AAF206-863B-40B0-9AB2-0B7F2FC95A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D8C2640-CA71-4AB2-A8F7-4892194910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A0D4C23-39A5-434D-B5D6-6F52C082CD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C88A799-D191-407F-8F4E-34F191570E0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8434" name="Picture 2" descr="Doenças transmitidas pelo Aedes aegypti - Escola Kids">
            <a:extLst>
              <a:ext uri="{FF2B5EF4-FFF2-40B4-BE49-F238E27FC236}">
                <a16:creationId xmlns:a16="http://schemas.microsoft.com/office/drawing/2014/main" id="{9B831967-C813-47A1-BC33-3D2CA6964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726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4AC6C68-F125-48AD-A5B4-89AD5E797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4C0E5DA-5624-49BC-AC1E-30229AA5B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5709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5E157ED-E992-43F3-9A84-96C30A5C4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301542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BAED19A-085B-4FFC-BCCF-920F303A2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812" y="1533463"/>
            <a:ext cx="4101152" cy="35142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Video 4</a:t>
            </a:r>
            <a:br>
              <a:rPr lang="en-US" sz="8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8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Dças</a:t>
            </a:r>
            <a:r>
              <a:rPr lang="en-US" sz="8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 Aedes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FD253A-9BCA-430B-979A-AA2F8445D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8360" y="3024171"/>
            <a:ext cx="435428" cy="435428"/>
          </a:xfrm>
          <a:prstGeom prst="ellipse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405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B76F87-F06E-4335-B437-4F77BF339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19E06F4-3594-4037-A832-37B9DD9FCE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0D23FB5-0269-44D7-AD12-7B2494A86E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E58E8B1-6AA3-4E20-98DE-EE4548A2B7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9709275-65F6-40BB-81FD-210FC6CBF85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9458" name="Picture 2" descr="Combate Aedes Aegypti">
            <a:extLst>
              <a:ext uri="{FF2B5EF4-FFF2-40B4-BE49-F238E27FC236}">
                <a16:creationId xmlns:a16="http://schemas.microsoft.com/office/drawing/2014/main" id="{411B61D5-401D-4198-A6CC-5B23CA5E9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538" y="0"/>
            <a:ext cx="89658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733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935EB4-DD8D-4FB6-9418-969FA224D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123501-2484-45D4-B02C-656BC58E3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Sintomas e diferenças entre as doenças - Secretaria da Saúde">
            <a:extLst>
              <a:ext uri="{FF2B5EF4-FFF2-40B4-BE49-F238E27FC236}">
                <a16:creationId xmlns:a16="http://schemas.microsoft.com/office/drawing/2014/main" id="{E8ADA8EB-53EA-4255-905A-C5403083F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32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BC3184-4D8F-4A31-952A-FB0AB9C0D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D214BD-8AAD-4FA1-A4BF-3018EF4A6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7410" name="Picture 2" descr="História das Doenças Negligenciadas&#10;As doenças afetam de maneira&#10;desigual as populações de&#10;países desenvolvidos e em&#10;desen...">
            <a:extLst>
              <a:ext uri="{FF2B5EF4-FFF2-40B4-BE49-F238E27FC236}">
                <a16:creationId xmlns:a16="http://schemas.microsoft.com/office/drawing/2014/main" id="{86288ADC-E0FF-46CE-BFF4-8EFD461CB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3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1372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4AC6C68-F125-48AD-A5B4-89AD5E797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4C0E5DA-5624-49BC-AC1E-30229AA5B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5709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5E157ED-E992-43F3-9A84-96C30A5C4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301542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2997FE9-0BBE-4AC1-AF7C-D3563B902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812" y="1533463"/>
            <a:ext cx="4101152" cy="35142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Video 5</a:t>
            </a:r>
            <a:br>
              <a:rPr lang="en-US" sz="6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Campanha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EFD253A-9BCA-430B-979A-AA2F8445D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8360" y="3024171"/>
            <a:ext cx="435428" cy="435428"/>
          </a:xfrm>
          <a:prstGeom prst="ellipse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682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4BC9CFB1-C01F-4B4C-8BE9-2B39DCF61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3500">
                <a:solidFill>
                  <a:schemeClr val="bg1"/>
                </a:solidFill>
              </a:rPr>
              <a:t>Verminoses, dças transmitidas na água e zoonoses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23AAE377-DB20-4D90-A0BA-1F2F7D42D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9713" y="4716472"/>
            <a:ext cx="3494088" cy="1017896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96742AB-DC4C-42BF-9F13-BC35BAAF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76" b="43545"/>
          <a:stretch/>
        </p:blipFill>
        <p:spPr>
          <a:xfrm>
            <a:off x="20" y="-1"/>
            <a:ext cx="12191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83856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02801F9-045A-482D-B979-390E0EC23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pt-BR"/>
              <a:t>Em comum: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6E5908-2CD9-4E67-9275-59B358E85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pt-BR"/>
              <a:t>Ingesta de alimento ou água contaminados com fezes de humanos ou animais contaminados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t-BR"/>
              <a:t>Contato físico da pele com água e/ou areia contaminados</a:t>
            </a:r>
          </a:p>
          <a:p>
            <a:pPr marL="514350" indent="-514350">
              <a:buAutoNum type="arabicPeriod"/>
            </a:pPr>
            <a:r>
              <a:rPr lang="pt-BR"/>
              <a:t>Falta de higiene corporal </a:t>
            </a:r>
          </a:p>
          <a:p>
            <a:pPr marL="514350" indent="-514350">
              <a:buAutoNum type="arabicPeriod"/>
            </a:pPr>
            <a:endParaRPr lang="pt-B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AC23B29-3643-41C7-8178-F657DAD59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75" r="10252" b="-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0" name="Arc 19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47A340A-A0F2-4C52-B1DF-870A3F2D86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49" r="8100" b="1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78613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96F49B-2638-43EB-9922-3F57921D8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Ascaridiase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F08141-1833-420D-A8EA-81A6595CA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75FD7C2-A27E-4AED-BF38-7745B0CFC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756"/>
            <a:ext cx="12192000" cy="678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064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1B4D7D-51A7-4753-8B62-545C10863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ascaris no cachorro">
            <a:hlinkClick r:id="" action="ppaction://media"/>
            <a:extLst>
              <a:ext uri="{FF2B5EF4-FFF2-40B4-BE49-F238E27FC236}">
                <a16:creationId xmlns:a16="http://schemas.microsoft.com/office/drawing/2014/main" id="{CE33A721-AF90-4AFF-94F5-7B940A22B72B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3695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4"/>
          </a:xfrm>
        </p:spPr>
      </p:pic>
    </p:spTree>
    <p:extLst>
      <p:ext uri="{BB962C8B-B14F-4D97-AF65-F5344CB8AC3E}">
        <p14:creationId xmlns:p14="http://schemas.microsoft.com/office/powerpoint/2010/main" val="45819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F1BA0F-4939-4E4C-B485-233218054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06C7B87-9063-449F-B96E-9E1EE9CB1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D54F69C-6DB3-4AD2-A893-D39BDF2A8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787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46BCF5-A4A7-4B81-9540-BEF87734B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BFC091-4015-42EB-BCDC-FC3A81774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2530" name="Picture 2" descr="Bicho geográfico ou Larva migrans cutânea">
            <a:extLst>
              <a:ext uri="{FF2B5EF4-FFF2-40B4-BE49-F238E27FC236}">
                <a16:creationId xmlns:a16="http://schemas.microsoft.com/office/drawing/2014/main" id="{2D1B7FED-6299-445C-BA8B-0A07AD8A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9021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CE3CD4-9AF8-4D15-ADF5-ACE2A6FD1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ABF15C-E9D6-456A-BB9E-AC2B77763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1506" name="Picture 2" descr="Esquistossomose. Doença do Caramujo. Schistosoma mansoni. Causas">
            <a:extLst>
              <a:ext uri="{FF2B5EF4-FFF2-40B4-BE49-F238E27FC236}">
                <a16:creationId xmlns:a16="http://schemas.microsoft.com/office/drawing/2014/main" id="{6702728B-0F03-448D-96A9-94984D59A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5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3670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14B937-FA1A-4578-875E-B6CB1EEBA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Teníase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035093-07D1-449B-9CFC-D0CF15F96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C0F048B-E338-4EFE-B5FE-6BFBA9F6C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770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4AC6C68-F125-48AD-A5B4-89AD5E797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4C0E5DA-5624-49BC-AC1E-30229AA5B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5709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5E157ED-E992-43F3-9A84-96C30A5C4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301542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73314CF-B616-49B7-A674-BE89118EA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812" y="1533463"/>
            <a:ext cx="4101152" cy="35142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Video 6</a:t>
            </a:r>
            <a:br>
              <a:rPr lang="en-US" sz="8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8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Tenia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EFD253A-9BCA-430B-979A-AA2F8445D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8360" y="3024171"/>
            <a:ext cx="435428" cy="435428"/>
          </a:xfrm>
          <a:prstGeom prst="ellipse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49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D57A76-CAFD-4242-837D-64C26A474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B89409-7E2A-45BE-96EE-8413FEFFD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016CC27-8D4D-4A23-9693-A39EF8B84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222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4AC6C68-F125-48AD-A5B4-89AD5E797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4C0E5DA-5624-49BC-AC1E-30229AA5B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5709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5E157ED-E992-43F3-9A84-96C30A5C4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301542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73314CF-B616-49B7-A674-BE89118EA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812" y="1533463"/>
            <a:ext cx="4101152" cy="35142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Video 7</a:t>
            </a:r>
            <a:br>
              <a:rPr lang="en-US" sz="8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8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Tenia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EFD253A-9BCA-430B-979A-AA2F8445D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8360" y="3024171"/>
            <a:ext cx="435428" cy="435428"/>
          </a:xfrm>
          <a:prstGeom prst="ellipse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144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8BC65B-6588-4E60-9165-BDC894CB1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D257D25-3BE4-44C7-9568-18F155C1B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906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3590DE1-B81D-4F7E-9DED-2FFD14F7B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1421" y="2675731"/>
            <a:ext cx="3840678" cy="1325563"/>
          </a:xfrm>
          <a:solidFill>
            <a:schemeClr val="accent2"/>
          </a:solidFill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Ancilostomíase</a:t>
            </a:r>
          </a:p>
        </p:txBody>
      </p:sp>
    </p:spTree>
    <p:extLst>
      <p:ext uri="{BB962C8B-B14F-4D97-AF65-F5344CB8AC3E}">
        <p14:creationId xmlns:p14="http://schemas.microsoft.com/office/powerpoint/2010/main" val="9625755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E324E7-8E95-42B3-853C-1B5FD0FA3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40E4C8-2CF7-4DA2-BE29-2CCF3A3FF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0FED4A-CCC1-4C45-81F4-542737A6A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520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53B140-3F96-45B3-A3B4-1B6624520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Oxiuríase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7D5DD6-DF98-4FAA-9634-16B580888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8FA24AB-7A48-4582-AEE0-DD62D5763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951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1C273F-54A1-49C8-A55D-EEC4F1161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3556" name="Picture 4" descr="Amebíase – Wikipédia, a enciclopédia livre">
            <a:extLst>
              <a:ext uri="{FF2B5EF4-FFF2-40B4-BE49-F238E27FC236}">
                <a16:creationId xmlns:a16="http://schemas.microsoft.com/office/drawing/2014/main" id="{ED9928D3-1FD5-4A73-AA4A-01B6A482A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400"/>
            <a:ext cx="5403273" cy="680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0155868-DA6C-4FB3-AA86-E4A075CBCA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17" r="11464"/>
          <a:stretch/>
        </p:blipFill>
        <p:spPr>
          <a:xfrm>
            <a:off x="6033688" y="0"/>
            <a:ext cx="6158312" cy="6858000"/>
          </a:xfrm>
          <a:prstGeom prst="rect">
            <a:avLst/>
          </a:prstGeom>
        </p:spPr>
      </p:pic>
      <p:pic>
        <p:nvPicPr>
          <p:cNvPr id="23558" name="Picture 6" descr="Visão de cães e gatos. Como funciona a visão de cães e gatos?">
            <a:extLst>
              <a:ext uri="{FF2B5EF4-FFF2-40B4-BE49-F238E27FC236}">
                <a16:creationId xmlns:a16="http://schemas.microsoft.com/office/drawing/2014/main" id="{B7DC2BA3-74C3-4F31-BF91-B492856DA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2000250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BC2F532-07F0-457B-928F-F3E4B4194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1338" y="24476"/>
            <a:ext cx="1884699" cy="1325563"/>
          </a:xfrm>
          <a:solidFill>
            <a:schemeClr val="accent2"/>
          </a:solidFill>
        </p:spPr>
        <p:txBody>
          <a:bodyPr/>
          <a:lstStyle/>
          <a:p>
            <a:r>
              <a:rPr lang="pt-BR" dirty="0"/>
              <a:t>Ameba </a:t>
            </a:r>
            <a:r>
              <a:rPr lang="pt-BR" dirty="0" err="1"/>
              <a:t>Giardia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199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F7FD3C-CCD9-4AE1-AC2E-CD66CB742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19580E5-CCEB-40C6-BC60-19D96A1AE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4578" name="Picture 2" descr="Ameba – ObservaPed">
            <a:extLst>
              <a:ext uri="{FF2B5EF4-FFF2-40B4-BE49-F238E27FC236}">
                <a16:creationId xmlns:a16="http://schemas.microsoft.com/office/drawing/2014/main" id="{54D0E797-5A3E-457C-AB54-7E1C65778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2"/>
            <a:ext cx="60960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Giardíase (Giardia lamblia): o que é, sintomas e tratamento - Tua Saúde">
            <a:extLst>
              <a:ext uri="{FF2B5EF4-FFF2-40B4-BE49-F238E27FC236}">
                <a16:creationId xmlns:a16="http://schemas.microsoft.com/office/drawing/2014/main" id="{A28CC3D4-4CED-4C6E-8266-05B94ABDD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88423"/>
            <a:ext cx="60960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6571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06E494-3F4D-408B-8EA1-90D6BB8BE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5D8259-A61C-429C-B92C-CB0355D02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7607E55-0D95-4F38-A29B-1F4DCA7D9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784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7445F1-55F5-4F42-AEDB-AC3BB5A65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3F96814-F245-48CA-8886-F90326F2F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AutoShape 2" descr="Mapas mentais - Doenças e água | Mapas mentais, Mapa, Biologia">
            <a:extLst>
              <a:ext uri="{FF2B5EF4-FFF2-40B4-BE49-F238E27FC236}">
                <a16:creationId xmlns:a16="http://schemas.microsoft.com/office/drawing/2014/main" id="{57870E12-6969-4EB7-951A-25A78970E2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F27C2D2-225C-4379-A2E2-CDDD20887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225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0B6852DA-F532-4ACA-9577-4FA1D2842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2953FC0C-8983-4DE7-A1A6-A91207562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59E5EC2-D9C1-4487-92A2-93539AC4CA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94" t="16586" r="13110" b="11870"/>
          <a:stretch/>
        </p:blipFill>
        <p:spPr>
          <a:xfrm>
            <a:off x="2566639" y="1027906"/>
            <a:ext cx="7058722" cy="490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967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9B4ADF-46DD-4551-AB8C-BC79C84C6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CB312C-6DD9-4778-BC48-085A1EB72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E8D2687-560D-4C37-AD65-3E641A324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6357"/>
            <a:ext cx="12192001" cy="689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3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AA2FDB-1430-4D07-952B-2281AC867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FF520B-4CB7-4890-8472-0C27FD6C2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9717722-AB65-4839-A4E5-EA13658CE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617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AA281-F5C3-419A-A405-CAD3E000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4922EA-70AB-4AA4-9AC4-D9D1D6B9A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8372BDE-BC7C-406F-BFBC-A0CFFEB950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777"/>
          <a:stretch/>
        </p:blipFill>
        <p:spPr>
          <a:xfrm>
            <a:off x="6486525" y="0"/>
            <a:ext cx="5705475" cy="591014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E5A26B4-3B81-450E-B99A-19C9B8774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0"/>
            <a:ext cx="6076950" cy="580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41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D1653A-19B5-49BE-8D96-D9249DF2A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0D7577-9670-4368-8956-CF704F8D8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86440ED-5369-4CC2-B8AE-5211F6921B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37" t="11143" r="22175" b="12381"/>
          <a:stretch/>
        </p:blipFill>
        <p:spPr>
          <a:xfrm>
            <a:off x="0" y="0"/>
            <a:ext cx="6096000" cy="681613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326D1F3-2B0A-499A-90D4-4FE0EBF456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32" t="55564" r="21981" b="13074"/>
          <a:stretch/>
        </p:blipFill>
        <p:spPr>
          <a:xfrm>
            <a:off x="6361747" y="2315686"/>
            <a:ext cx="5830253" cy="270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285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F7A3FA2-613D-4A23-A842-0A78CBF00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8" r="23054" b="909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F6A1A0B-2832-4CA7-8C13-DF6F51915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pt-BR" sz="6000"/>
              <a:t>Annita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DCFEA0-46AE-49DA-AE8E-1076EA8CA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4010901" cy="3845318"/>
          </a:xfrm>
        </p:spPr>
        <p:txBody>
          <a:bodyPr anchor="t"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1100" b="0" i="1" dirty="0" err="1">
                <a:effectLst/>
                <a:latin typeface="Roboto Condensed"/>
              </a:rPr>
              <a:t>Enterobius</a:t>
            </a:r>
            <a:r>
              <a:rPr lang="pt-BR" sz="1100" b="0" i="1" dirty="0">
                <a:effectLst/>
                <a:latin typeface="Roboto Condensed"/>
              </a:rPr>
              <a:t> </a:t>
            </a:r>
            <a:r>
              <a:rPr lang="pt-BR" sz="1100" b="0" i="1" dirty="0" err="1">
                <a:effectLst/>
                <a:latin typeface="Roboto Condensed"/>
              </a:rPr>
              <a:t>vermicularis</a:t>
            </a:r>
            <a:endParaRPr lang="pt-BR" sz="1100" b="0" i="1" dirty="0">
              <a:effectLst/>
              <a:latin typeface="Roboto Condensed"/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1100" b="0" i="1" dirty="0">
                <a:effectLst/>
                <a:latin typeface="Roboto Condensed"/>
              </a:rPr>
              <a:t>Ascaris lumbricoides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1100" b="0" i="1" dirty="0" err="1">
                <a:effectLst/>
                <a:latin typeface="Roboto Condensed"/>
              </a:rPr>
              <a:t>Strongyloides</a:t>
            </a:r>
            <a:r>
              <a:rPr lang="pt-BR" sz="1100" b="0" i="1" dirty="0">
                <a:effectLst/>
                <a:latin typeface="Roboto Condensed"/>
              </a:rPr>
              <a:t> </a:t>
            </a:r>
            <a:r>
              <a:rPr lang="pt-BR" sz="1100" b="0" i="1" dirty="0" err="1">
                <a:effectLst/>
                <a:latin typeface="Roboto Condensed"/>
              </a:rPr>
              <a:t>stercolaris</a:t>
            </a:r>
            <a:endParaRPr lang="pt-BR" sz="1100" b="0" i="1" dirty="0">
              <a:effectLst/>
              <a:latin typeface="Roboto Condensed"/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1100" b="0" i="1" dirty="0" err="1">
                <a:effectLst/>
                <a:latin typeface="Roboto Condensed"/>
              </a:rPr>
              <a:t>Ancylostoma</a:t>
            </a:r>
            <a:r>
              <a:rPr lang="pt-BR" sz="1100" b="0" i="1" dirty="0">
                <a:effectLst/>
                <a:latin typeface="Roboto Condensed"/>
              </a:rPr>
              <a:t> </a:t>
            </a:r>
            <a:r>
              <a:rPr lang="pt-BR" sz="1100" b="0" i="1" dirty="0" err="1">
                <a:effectLst/>
                <a:latin typeface="Roboto Condensed"/>
              </a:rPr>
              <a:t>duodenale</a:t>
            </a:r>
            <a:endParaRPr lang="pt-BR" sz="1100" b="0" i="1" dirty="0">
              <a:effectLst/>
              <a:latin typeface="Roboto Condensed"/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1100" b="0" i="1" dirty="0" err="1">
                <a:effectLst/>
                <a:latin typeface="Roboto Condensed"/>
              </a:rPr>
              <a:t>Necator</a:t>
            </a:r>
            <a:r>
              <a:rPr lang="pt-BR" sz="1100" b="0" i="1" dirty="0">
                <a:effectLst/>
                <a:latin typeface="Roboto Condensed"/>
              </a:rPr>
              <a:t> americanos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1100" b="0" i="1" dirty="0" err="1">
                <a:effectLst/>
                <a:latin typeface="Roboto Condensed"/>
              </a:rPr>
              <a:t>Trichuris</a:t>
            </a:r>
            <a:r>
              <a:rPr lang="pt-BR" sz="1100" b="0" i="1" dirty="0">
                <a:effectLst/>
                <a:latin typeface="Roboto Condensed"/>
              </a:rPr>
              <a:t> </a:t>
            </a:r>
            <a:r>
              <a:rPr lang="pt-BR" sz="1100" b="0" i="1" dirty="0" err="1">
                <a:effectLst/>
                <a:latin typeface="Roboto Condensed"/>
              </a:rPr>
              <a:t>trichiura</a:t>
            </a:r>
            <a:endParaRPr lang="pt-BR" sz="1100" b="0" i="1" dirty="0">
              <a:effectLst/>
              <a:latin typeface="Roboto Condensed"/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1100" b="0" i="1" dirty="0" err="1">
                <a:effectLst/>
                <a:latin typeface="Roboto Condensed"/>
              </a:rPr>
              <a:t>Taenia</a:t>
            </a:r>
            <a:r>
              <a:rPr lang="pt-BR" sz="1100" b="0" i="1" dirty="0">
                <a:effectLst/>
                <a:latin typeface="Roboto Condensed"/>
              </a:rPr>
              <a:t> </a:t>
            </a:r>
            <a:r>
              <a:rPr lang="pt-BR" sz="1100" b="0" i="1" dirty="0" err="1">
                <a:effectLst/>
                <a:latin typeface="Roboto Condensed"/>
              </a:rPr>
              <a:t>sp</a:t>
            </a:r>
            <a:endParaRPr lang="pt-BR" sz="1100" b="0" i="1" dirty="0">
              <a:effectLst/>
              <a:latin typeface="Roboto Condensed"/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1100" b="0" i="1" dirty="0" err="1">
                <a:effectLst/>
                <a:latin typeface="Roboto Condensed"/>
              </a:rPr>
              <a:t>Hymenolepis</a:t>
            </a:r>
            <a:r>
              <a:rPr lang="pt-BR" sz="1100" b="0" i="1" dirty="0">
                <a:effectLst/>
                <a:latin typeface="Roboto Condensed"/>
              </a:rPr>
              <a:t> nana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1100" b="0" i="1" dirty="0" err="1">
                <a:effectLst/>
                <a:latin typeface="Roboto Condensed"/>
              </a:rPr>
              <a:t>Entamoeba</a:t>
            </a:r>
            <a:r>
              <a:rPr lang="pt-BR" sz="1100" b="0" i="1" dirty="0">
                <a:effectLst/>
                <a:latin typeface="Roboto Condensed"/>
              </a:rPr>
              <a:t> </a:t>
            </a:r>
            <a:r>
              <a:rPr lang="pt-BR" sz="1100" b="0" i="1" dirty="0" err="1">
                <a:effectLst/>
                <a:latin typeface="Roboto Condensed"/>
              </a:rPr>
              <a:t>histolytica</a:t>
            </a:r>
            <a:endParaRPr lang="pt-BR" sz="1100" b="0" i="1" dirty="0">
              <a:effectLst/>
              <a:latin typeface="Roboto Condensed"/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1100" b="0" i="1" dirty="0" err="1">
                <a:effectLst/>
                <a:latin typeface="Roboto Condensed"/>
              </a:rPr>
              <a:t>Giardia</a:t>
            </a:r>
            <a:r>
              <a:rPr lang="pt-BR" sz="1100" b="0" i="1" dirty="0">
                <a:effectLst/>
                <a:latin typeface="Roboto Condensed"/>
              </a:rPr>
              <a:t> lamblia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1100" b="0" i="1" dirty="0" err="1">
                <a:effectLst/>
                <a:latin typeface="Roboto Condensed"/>
              </a:rPr>
              <a:t>Cryptosporidium</a:t>
            </a:r>
            <a:r>
              <a:rPr lang="pt-BR" sz="1100" b="0" i="1" dirty="0">
                <a:effectLst/>
                <a:latin typeface="Roboto Condensed"/>
              </a:rPr>
              <a:t> </a:t>
            </a:r>
            <a:r>
              <a:rPr lang="pt-BR" sz="1100" b="0" i="1" dirty="0" err="1">
                <a:effectLst/>
                <a:latin typeface="Roboto Condensed"/>
              </a:rPr>
              <a:t>parvum</a:t>
            </a:r>
            <a:endParaRPr lang="pt-BR" sz="1100" b="0" i="1" dirty="0">
              <a:effectLst/>
              <a:latin typeface="Roboto Condensed"/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1100" b="0" i="1" dirty="0" err="1">
                <a:effectLst/>
                <a:latin typeface="Roboto Condensed"/>
              </a:rPr>
              <a:t>Blastocistis</a:t>
            </a:r>
            <a:r>
              <a:rPr lang="pt-BR" sz="1100" b="0" i="1" dirty="0">
                <a:effectLst/>
                <a:latin typeface="Roboto Condensed"/>
              </a:rPr>
              <a:t> </a:t>
            </a:r>
            <a:r>
              <a:rPr lang="pt-BR" sz="1100" b="0" i="1" dirty="0" err="1">
                <a:effectLst/>
                <a:latin typeface="Roboto Condensed"/>
              </a:rPr>
              <a:t>hominis</a:t>
            </a:r>
            <a:endParaRPr lang="pt-BR" sz="1100" b="0" i="1" dirty="0">
              <a:effectLst/>
              <a:latin typeface="Roboto Condensed"/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1100" b="0" i="1" dirty="0" err="1">
                <a:effectLst/>
                <a:latin typeface="Roboto Condensed"/>
              </a:rPr>
              <a:t>Balantidium</a:t>
            </a:r>
            <a:r>
              <a:rPr lang="pt-BR" sz="1100" b="0" i="1" dirty="0">
                <a:effectLst/>
                <a:latin typeface="Roboto Condensed"/>
              </a:rPr>
              <a:t> coli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1100" b="0" i="1" dirty="0" err="1">
                <a:effectLst/>
                <a:latin typeface="Roboto Condensed"/>
              </a:rPr>
              <a:t>Isospora</a:t>
            </a:r>
            <a:r>
              <a:rPr lang="pt-BR" sz="1100" b="0" i="1" dirty="0">
                <a:effectLst/>
                <a:latin typeface="Roboto Condensed"/>
              </a:rPr>
              <a:t> belli.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31409999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2C056B-B423-4F2B-BDBC-8962974D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53571A-B754-4508-B24D-DB0FFDEC8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465B130-33E3-4AA5-B912-CE1B28936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32194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835CAA9-C825-4911-92B0-332461AF4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0" y="3584575"/>
            <a:ext cx="5715000" cy="32194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CF8A0C4-D129-4354-87BA-95DCD584D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0" y="0"/>
            <a:ext cx="6191250" cy="32194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409A343-F365-4D90-BFC1-BB1C92C66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6925" y="2655743"/>
            <a:ext cx="6315075" cy="287655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17AAFC5-F28C-4CF6-BFE8-CFE2C8640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758265" y="4992616"/>
            <a:ext cx="2009757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9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89A813-D3F6-4031-B60B-6748E56A5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055112"/>
            <a:ext cx="5330914" cy="826934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Celulite e Erisipela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59F5267-FCD1-4758-992A-F3E759D5D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30915" cy="6055112"/>
          </a:xfrm>
          <a:prstGeom prst="rect">
            <a:avLst/>
          </a:prstGeom>
        </p:spPr>
      </p:pic>
      <p:pic>
        <p:nvPicPr>
          <p:cNvPr id="25602" name="Picture 2">
            <a:extLst>
              <a:ext uri="{FF2B5EF4-FFF2-40B4-BE49-F238E27FC236}">
                <a16:creationId xmlns:a16="http://schemas.microsoft.com/office/drawing/2014/main" id="{1A972D8E-F1D7-466C-B5C7-A1DF6E34B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15" y="1471961"/>
            <a:ext cx="57150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3163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88182" y="932961"/>
            <a:ext cx="4887685" cy="17774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000" b="1" dirty="0"/>
              <a:t>FUNGOS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9A472FE-719D-4FA5-8345-FEDB341419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8" r="36846" b="-1"/>
          <a:stretch/>
        </p:blipFill>
        <p:spPr>
          <a:xfrm>
            <a:off x="391903" y="573678"/>
            <a:ext cx="5103206" cy="5710645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/>
          <p:cNvSpPr>
            <a:spLocks noGrp="1"/>
          </p:cNvSpPr>
          <p:nvPr>
            <p:ph type="subTitle" idx="1"/>
          </p:nvPr>
        </p:nvSpPr>
        <p:spPr>
          <a:xfrm>
            <a:off x="6688182" y="2894529"/>
            <a:ext cx="4887685" cy="32101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000" b="1" dirty="0" err="1"/>
              <a:t>Precisam</a:t>
            </a:r>
            <a:r>
              <a:rPr lang="en-US" sz="2000" b="1" dirty="0"/>
              <a:t> de </a:t>
            </a:r>
            <a:r>
              <a:rPr lang="en-US" sz="2000" b="1" dirty="0" err="1"/>
              <a:t>três</a:t>
            </a:r>
            <a:r>
              <a:rPr lang="en-US" sz="2000" b="1" dirty="0"/>
              <a:t> </a:t>
            </a:r>
            <a:r>
              <a:rPr lang="en-US" sz="2000" b="1" dirty="0" err="1"/>
              <a:t>coisas</a:t>
            </a:r>
            <a:r>
              <a:rPr lang="en-US" sz="2000" b="1" dirty="0"/>
              <a:t> para </a:t>
            </a:r>
            <a:r>
              <a:rPr lang="en-US" sz="2000" b="1" dirty="0" err="1"/>
              <a:t>proliferar</a:t>
            </a:r>
            <a:r>
              <a:rPr lang="en-US" sz="2000" b="1" dirty="0"/>
              <a:t>: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l"/>
            <a:r>
              <a:rPr lang="en-US" sz="2000" b="1" dirty="0"/>
              <a:t>1. Pele</a:t>
            </a:r>
          </a:p>
          <a:p>
            <a:pPr algn="l"/>
            <a:r>
              <a:rPr lang="en-US" sz="2000" b="1" dirty="0"/>
              <a:t>2. </a:t>
            </a:r>
            <a:r>
              <a:rPr lang="en-US" sz="2000" b="1" dirty="0" err="1"/>
              <a:t>Calor</a:t>
            </a:r>
            <a:endParaRPr lang="en-US" sz="2000" b="1" dirty="0"/>
          </a:p>
          <a:p>
            <a:pPr algn="l"/>
            <a:r>
              <a:rPr lang="en-US" sz="2000" b="1" dirty="0"/>
              <a:t>3. </a:t>
            </a:r>
            <a:r>
              <a:rPr lang="en-US" sz="2000" b="1" dirty="0" err="1"/>
              <a:t>Umidade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45919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6CD22E-2269-419F-9E81-016EA035D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47132" y="1295231"/>
            <a:ext cx="5895178" cy="3807446"/>
          </a:xfrm>
        </p:spPr>
        <p:txBody>
          <a:bodyPr anchor="b">
            <a:normAutofit/>
          </a:bodyPr>
          <a:lstStyle/>
          <a:p>
            <a:pPr algn="l"/>
            <a:r>
              <a:rPr lang="pt-BR" sz="6600" b="1"/>
              <a:t>Micose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607D34-E2A9-4595-9DB2-5472E077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082" y="0"/>
            <a:ext cx="4884918" cy="6858000"/>
          </a:xfrm>
          <a:custGeom>
            <a:avLst/>
            <a:gdLst>
              <a:gd name="connsiteX0" fmla="*/ 1097203 w 4884918"/>
              <a:gd name="connsiteY0" fmla="*/ 0 h 6858000"/>
              <a:gd name="connsiteX1" fmla="*/ 1154155 w 4884918"/>
              <a:gd name="connsiteY1" fmla="*/ 0 h 6858000"/>
              <a:gd name="connsiteX2" fmla="*/ 972305 w 4884918"/>
              <a:gd name="connsiteY2" fmla="*/ 343212 h 6858000"/>
              <a:gd name="connsiteX3" fmla="*/ 780524 w 4884918"/>
              <a:gd name="connsiteY3" fmla="*/ 761067 h 6858000"/>
              <a:gd name="connsiteX4" fmla="*/ 737045 w 4884918"/>
              <a:gd name="connsiteY4" fmla="*/ 865164 h 6858000"/>
              <a:gd name="connsiteX5" fmla="*/ 762322 w 4884918"/>
              <a:gd name="connsiteY5" fmla="*/ 830676 h 6858000"/>
              <a:gd name="connsiteX6" fmla="*/ 1118805 w 4884918"/>
              <a:gd name="connsiteY6" fmla="*/ 160440 h 6858000"/>
              <a:gd name="connsiteX7" fmla="*/ 1221640 w 4884918"/>
              <a:gd name="connsiteY7" fmla="*/ 0 h 6858000"/>
              <a:gd name="connsiteX8" fmla="*/ 4884918 w 4884918"/>
              <a:gd name="connsiteY8" fmla="*/ 0 h 6858000"/>
              <a:gd name="connsiteX9" fmla="*/ 4884918 w 4884918"/>
              <a:gd name="connsiteY9" fmla="*/ 6857999 h 6858000"/>
              <a:gd name="connsiteX10" fmla="*/ 4884918 w 4884918"/>
              <a:gd name="connsiteY10" fmla="*/ 6858000 h 6858000"/>
              <a:gd name="connsiteX11" fmla="*/ 704817 w 4884918"/>
              <a:gd name="connsiteY11" fmla="*/ 6858000 h 6858000"/>
              <a:gd name="connsiteX12" fmla="*/ 618717 w 4884918"/>
              <a:gd name="connsiteY12" fmla="*/ 6672538 h 6858000"/>
              <a:gd name="connsiteX13" fmla="*/ 309324 w 4884918"/>
              <a:gd name="connsiteY13" fmla="*/ 5833618 h 6858000"/>
              <a:gd name="connsiteX14" fmla="*/ 209850 w 4884918"/>
              <a:gd name="connsiteY14" fmla="*/ 5484180 h 6858000"/>
              <a:gd name="connsiteX15" fmla="*/ 211619 w 4884918"/>
              <a:gd name="connsiteY15" fmla="*/ 5517653 h 6858000"/>
              <a:gd name="connsiteX16" fmla="*/ 361778 w 4884918"/>
              <a:gd name="connsiteY16" fmla="*/ 6145524 h 6858000"/>
              <a:gd name="connsiteX17" fmla="*/ 591356 w 4884918"/>
              <a:gd name="connsiteY17" fmla="*/ 6843306 h 6858000"/>
              <a:gd name="connsiteX18" fmla="*/ 597415 w 4884918"/>
              <a:gd name="connsiteY18" fmla="*/ 6858000 h 6858000"/>
              <a:gd name="connsiteX19" fmla="*/ 545224 w 4884918"/>
              <a:gd name="connsiteY19" fmla="*/ 6858000 h 6858000"/>
              <a:gd name="connsiteX20" fmla="*/ 533604 w 4884918"/>
              <a:gd name="connsiteY20" fmla="*/ 6830072 h 6858000"/>
              <a:gd name="connsiteX21" fmla="*/ 169657 w 4884918"/>
              <a:gd name="connsiteY21" fmla="*/ 5556577 h 6858000"/>
              <a:gd name="connsiteX22" fmla="*/ 12169 w 4884918"/>
              <a:gd name="connsiteY22" fmla="*/ 4362835 h 6858000"/>
              <a:gd name="connsiteX23" fmla="*/ 46168 w 4884918"/>
              <a:gd name="connsiteY23" fmla="*/ 3338487 h 6858000"/>
              <a:gd name="connsiteX24" fmla="*/ 490574 w 4884918"/>
              <a:gd name="connsiteY24" fmla="*/ 1381078 h 6858000"/>
              <a:gd name="connsiteX25" fmla="*/ 984701 w 4884918"/>
              <a:gd name="connsiteY25" fmla="*/ 2082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84918" h="6858000">
                <a:moveTo>
                  <a:pt x="1097203" y="0"/>
                </a:moveTo>
                <a:lnTo>
                  <a:pt x="1154155" y="0"/>
                </a:lnTo>
                <a:lnTo>
                  <a:pt x="972305" y="343212"/>
                </a:lnTo>
                <a:cubicBezTo>
                  <a:pt x="904739" y="480367"/>
                  <a:pt x="840941" y="619727"/>
                  <a:pt x="780524" y="761067"/>
                </a:cubicBezTo>
                <a:cubicBezTo>
                  <a:pt x="765737" y="795681"/>
                  <a:pt x="751579" y="830550"/>
                  <a:pt x="737045" y="865164"/>
                </a:cubicBezTo>
                <a:cubicBezTo>
                  <a:pt x="748306" y="856057"/>
                  <a:pt x="757014" y="844174"/>
                  <a:pt x="762322" y="830676"/>
                </a:cubicBezTo>
                <a:cubicBezTo>
                  <a:pt x="870201" y="600612"/>
                  <a:pt x="988539" y="376889"/>
                  <a:pt x="1118805" y="160440"/>
                </a:cubicBezTo>
                <a:lnTo>
                  <a:pt x="1221640" y="0"/>
                </a:lnTo>
                <a:lnTo>
                  <a:pt x="4884918" y="0"/>
                </a:lnTo>
                <a:lnTo>
                  <a:pt x="4884918" y="6857999"/>
                </a:lnTo>
                <a:lnTo>
                  <a:pt x="4884918" y="6858000"/>
                </a:lnTo>
                <a:lnTo>
                  <a:pt x="704817" y="6858000"/>
                </a:lnTo>
                <a:lnTo>
                  <a:pt x="618717" y="6672538"/>
                </a:lnTo>
                <a:cubicBezTo>
                  <a:pt x="501618" y="6400947"/>
                  <a:pt x="398622" y="6121213"/>
                  <a:pt x="309324" y="5833618"/>
                </a:cubicBezTo>
                <a:cubicBezTo>
                  <a:pt x="275071" y="5723183"/>
                  <a:pt x="246125" y="5611225"/>
                  <a:pt x="209850" y="5484180"/>
                </a:cubicBezTo>
                <a:cubicBezTo>
                  <a:pt x="209859" y="5495363"/>
                  <a:pt x="210448" y="5506534"/>
                  <a:pt x="211619" y="5517653"/>
                </a:cubicBezTo>
                <a:cubicBezTo>
                  <a:pt x="261166" y="5727113"/>
                  <a:pt x="303888" y="5938474"/>
                  <a:pt x="361778" y="6145524"/>
                </a:cubicBezTo>
                <a:cubicBezTo>
                  <a:pt x="428356" y="6383258"/>
                  <a:pt x="504422" y="6616111"/>
                  <a:pt x="591356" y="6843306"/>
                </a:cubicBezTo>
                <a:lnTo>
                  <a:pt x="597415" y="6858000"/>
                </a:lnTo>
                <a:lnTo>
                  <a:pt x="545224" y="6858000"/>
                </a:lnTo>
                <a:lnTo>
                  <a:pt x="533604" y="6830072"/>
                </a:lnTo>
                <a:cubicBezTo>
                  <a:pt x="376384" y="6416985"/>
                  <a:pt x="257344" y="5991917"/>
                  <a:pt x="169657" y="5556577"/>
                </a:cubicBezTo>
                <a:cubicBezTo>
                  <a:pt x="90154" y="5162256"/>
                  <a:pt x="43261" y="4763750"/>
                  <a:pt x="12169" y="4362835"/>
                </a:cubicBezTo>
                <a:cubicBezTo>
                  <a:pt x="-14122" y="4019865"/>
                  <a:pt x="4458" y="3679429"/>
                  <a:pt x="46168" y="3338487"/>
                </a:cubicBezTo>
                <a:cubicBezTo>
                  <a:pt x="125796" y="2672248"/>
                  <a:pt x="274744" y="2016203"/>
                  <a:pt x="490574" y="1381078"/>
                </a:cubicBezTo>
                <a:cubicBezTo>
                  <a:pt x="629230" y="976550"/>
                  <a:pt x="791584" y="584320"/>
                  <a:pt x="984701" y="208241"/>
                </a:cubicBez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129872" y="1122363"/>
            <a:ext cx="3223928" cy="3980314"/>
          </a:xfrm>
        </p:spPr>
        <p:txBody>
          <a:bodyPr anchor="b">
            <a:normAutofit/>
          </a:bodyPr>
          <a:lstStyle/>
          <a:p>
            <a:pPr algn="l"/>
            <a:endParaRPr lang="pt-BR">
              <a:solidFill>
                <a:srgbClr val="FFFFFF"/>
              </a:solidFill>
            </a:endParaRPr>
          </a:p>
          <a:p>
            <a:pPr algn="l"/>
            <a:endParaRPr lang="pt-BR">
              <a:solidFill>
                <a:srgbClr val="FFFFFF"/>
              </a:solidFill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80" y="5439978"/>
            <a:ext cx="5897880" cy="18288"/>
          </a:xfrm>
          <a:custGeom>
            <a:avLst/>
            <a:gdLst>
              <a:gd name="connsiteX0" fmla="*/ 0 w 5897880"/>
              <a:gd name="connsiteY0" fmla="*/ 0 h 18288"/>
              <a:gd name="connsiteX1" fmla="*/ 537362 w 5897880"/>
              <a:gd name="connsiteY1" fmla="*/ 0 h 18288"/>
              <a:gd name="connsiteX2" fmla="*/ 1133704 w 5897880"/>
              <a:gd name="connsiteY2" fmla="*/ 0 h 18288"/>
              <a:gd name="connsiteX3" fmla="*/ 1671066 w 5897880"/>
              <a:gd name="connsiteY3" fmla="*/ 0 h 18288"/>
              <a:gd name="connsiteX4" fmla="*/ 2385365 w 5897880"/>
              <a:gd name="connsiteY4" fmla="*/ 0 h 18288"/>
              <a:gd name="connsiteX5" fmla="*/ 3040685 w 5897880"/>
              <a:gd name="connsiteY5" fmla="*/ 0 h 18288"/>
              <a:gd name="connsiteX6" fmla="*/ 3696005 w 5897880"/>
              <a:gd name="connsiteY6" fmla="*/ 0 h 18288"/>
              <a:gd name="connsiteX7" fmla="*/ 4469282 w 5897880"/>
              <a:gd name="connsiteY7" fmla="*/ 0 h 18288"/>
              <a:gd name="connsiteX8" fmla="*/ 5183581 w 5897880"/>
              <a:gd name="connsiteY8" fmla="*/ 0 h 18288"/>
              <a:gd name="connsiteX9" fmla="*/ 5897880 w 5897880"/>
              <a:gd name="connsiteY9" fmla="*/ 0 h 18288"/>
              <a:gd name="connsiteX10" fmla="*/ 5897880 w 5897880"/>
              <a:gd name="connsiteY10" fmla="*/ 18288 h 18288"/>
              <a:gd name="connsiteX11" fmla="*/ 5419496 w 5897880"/>
              <a:gd name="connsiteY11" fmla="*/ 18288 h 18288"/>
              <a:gd name="connsiteX12" fmla="*/ 4882134 w 5897880"/>
              <a:gd name="connsiteY12" fmla="*/ 18288 h 18288"/>
              <a:gd name="connsiteX13" fmla="*/ 4167835 w 5897880"/>
              <a:gd name="connsiteY13" fmla="*/ 18288 h 18288"/>
              <a:gd name="connsiteX14" fmla="*/ 3394558 w 5897880"/>
              <a:gd name="connsiteY14" fmla="*/ 18288 h 18288"/>
              <a:gd name="connsiteX15" fmla="*/ 2798216 w 5897880"/>
              <a:gd name="connsiteY15" fmla="*/ 18288 h 18288"/>
              <a:gd name="connsiteX16" fmla="*/ 2024939 w 5897880"/>
              <a:gd name="connsiteY16" fmla="*/ 18288 h 18288"/>
              <a:gd name="connsiteX17" fmla="*/ 1487576 w 5897880"/>
              <a:gd name="connsiteY17" fmla="*/ 18288 h 18288"/>
              <a:gd name="connsiteX18" fmla="*/ 1009193 w 5897880"/>
              <a:gd name="connsiteY18" fmla="*/ 18288 h 18288"/>
              <a:gd name="connsiteX19" fmla="*/ 0 w 5897880"/>
              <a:gd name="connsiteY19" fmla="*/ 18288 h 18288"/>
              <a:gd name="connsiteX20" fmla="*/ 0 w 5897880"/>
              <a:gd name="connsiteY2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97880" h="18288" fill="none" extrusionOk="0">
                <a:moveTo>
                  <a:pt x="0" y="0"/>
                </a:moveTo>
                <a:cubicBezTo>
                  <a:pt x="232564" y="21549"/>
                  <a:pt x="389747" y="7320"/>
                  <a:pt x="537362" y="0"/>
                </a:cubicBezTo>
                <a:cubicBezTo>
                  <a:pt x="684977" y="-7320"/>
                  <a:pt x="894159" y="-7726"/>
                  <a:pt x="1133704" y="0"/>
                </a:cubicBezTo>
                <a:cubicBezTo>
                  <a:pt x="1373249" y="7726"/>
                  <a:pt x="1440352" y="-304"/>
                  <a:pt x="1671066" y="0"/>
                </a:cubicBezTo>
                <a:cubicBezTo>
                  <a:pt x="1901780" y="304"/>
                  <a:pt x="2091497" y="765"/>
                  <a:pt x="2385365" y="0"/>
                </a:cubicBezTo>
                <a:cubicBezTo>
                  <a:pt x="2679233" y="-765"/>
                  <a:pt x="2762926" y="2802"/>
                  <a:pt x="3040685" y="0"/>
                </a:cubicBezTo>
                <a:cubicBezTo>
                  <a:pt x="3318444" y="-2802"/>
                  <a:pt x="3409726" y="9093"/>
                  <a:pt x="3696005" y="0"/>
                </a:cubicBezTo>
                <a:cubicBezTo>
                  <a:pt x="3982284" y="-9093"/>
                  <a:pt x="4087272" y="27119"/>
                  <a:pt x="4469282" y="0"/>
                </a:cubicBezTo>
                <a:cubicBezTo>
                  <a:pt x="4851292" y="-27119"/>
                  <a:pt x="4924835" y="26473"/>
                  <a:pt x="5183581" y="0"/>
                </a:cubicBezTo>
                <a:cubicBezTo>
                  <a:pt x="5442327" y="-26473"/>
                  <a:pt x="5598463" y="7328"/>
                  <a:pt x="5897880" y="0"/>
                </a:cubicBezTo>
                <a:cubicBezTo>
                  <a:pt x="5898259" y="7355"/>
                  <a:pt x="5898164" y="10249"/>
                  <a:pt x="5897880" y="18288"/>
                </a:cubicBezTo>
                <a:cubicBezTo>
                  <a:pt x="5682742" y="31268"/>
                  <a:pt x="5520014" y="14700"/>
                  <a:pt x="5419496" y="18288"/>
                </a:cubicBezTo>
                <a:cubicBezTo>
                  <a:pt x="5318978" y="21876"/>
                  <a:pt x="5012864" y="-2446"/>
                  <a:pt x="4882134" y="18288"/>
                </a:cubicBezTo>
                <a:cubicBezTo>
                  <a:pt x="4751404" y="39022"/>
                  <a:pt x="4313676" y="-3937"/>
                  <a:pt x="4167835" y="18288"/>
                </a:cubicBezTo>
                <a:cubicBezTo>
                  <a:pt x="4021994" y="40513"/>
                  <a:pt x="3715729" y="50049"/>
                  <a:pt x="3394558" y="18288"/>
                </a:cubicBezTo>
                <a:cubicBezTo>
                  <a:pt x="3073387" y="-13473"/>
                  <a:pt x="3093227" y="29828"/>
                  <a:pt x="2798216" y="18288"/>
                </a:cubicBezTo>
                <a:cubicBezTo>
                  <a:pt x="2503205" y="6748"/>
                  <a:pt x="2297615" y="22459"/>
                  <a:pt x="2024939" y="18288"/>
                </a:cubicBezTo>
                <a:cubicBezTo>
                  <a:pt x="1752263" y="14117"/>
                  <a:pt x="1629814" y="-5485"/>
                  <a:pt x="1487576" y="18288"/>
                </a:cubicBezTo>
                <a:cubicBezTo>
                  <a:pt x="1345338" y="42061"/>
                  <a:pt x="1238885" y="15810"/>
                  <a:pt x="1009193" y="18288"/>
                </a:cubicBezTo>
                <a:cubicBezTo>
                  <a:pt x="779501" y="20766"/>
                  <a:pt x="441829" y="-24679"/>
                  <a:pt x="0" y="18288"/>
                </a:cubicBezTo>
                <a:cubicBezTo>
                  <a:pt x="-384" y="12702"/>
                  <a:pt x="-513" y="4636"/>
                  <a:pt x="0" y="0"/>
                </a:cubicBezTo>
                <a:close/>
              </a:path>
              <a:path w="5897880" h="18288" stroke="0" extrusionOk="0">
                <a:moveTo>
                  <a:pt x="0" y="0"/>
                </a:moveTo>
                <a:cubicBezTo>
                  <a:pt x="196299" y="-26676"/>
                  <a:pt x="463834" y="6738"/>
                  <a:pt x="596341" y="0"/>
                </a:cubicBezTo>
                <a:cubicBezTo>
                  <a:pt x="728848" y="-6738"/>
                  <a:pt x="857267" y="1845"/>
                  <a:pt x="1074725" y="0"/>
                </a:cubicBezTo>
                <a:cubicBezTo>
                  <a:pt x="1292183" y="-1845"/>
                  <a:pt x="1545672" y="3744"/>
                  <a:pt x="1848002" y="0"/>
                </a:cubicBezTo>
                <a:cubicBezTo>
                  <a:pt x="2150332" y="-3744"/>
                  <a:pt x="2306688" y="-14526"/>
                  <a:pt x="2444344" y="0"/>
                </a:cubicBezTo>
                <a:cubicBezTo>
                  <a:pt x="2582000" y="14526"/>
                  <a:pt x="2761095" y="-11862"/>
                  <a:pt x="3040685" y="0"/>
                </a:cubicBezTo>
                <a:cubicBezTo>
                  <a:pt x="3320275" y="11862"/>
                  <a:pt x="3622320" y="-32867"/>
                  <a:pt x="3813962" y="0"/>
                </a:cubicBezTo>
                <a:cubicBezTo>
                  <a:pt x="4005604" y="32867"/>
                  <a:pt x="4117810" y="-10778"/>
                  <a:pt x="4351325" y="0"/>
                </a:cubicBezTo>
                <a:cubicBezTo>
                  <a:pt x="4584840" y="10778"/>
                  <a:pt x="4963783" y="-32384"/>
                  <a:pt x="5124602" y="0"/>
                </a:cubicBezTo>
                <a:cubicBezTo>
                  <a:pt x="5285421" y="32384"/>
                  <a:pt x="5705238" y="-29538"/>
                  <a:pt x="5897880" y="0"/>
                </a:cubicBezTo>
                <a:cubicBezTo>
                  <a:pt x="5898220" y="5688"/>
                  <a:pt x="5897711" y="13142"/>
                  <a:pt x="5897880" y="18288"/>
                </a:cubicBezTo>
                <a:cubicBezTo>
                  <a:pt x="5630425" y="-1425"/>
                  <a:pt x="5532865" y="12244"/>
                  <a:pt x="5242560" y="18288"/>
                </a:cubicBezTo>
                <a:cubicBezTo>
                  <a:pt x="4952255" y="24332"/>
                  <a:pt x="4783060" y="5748"/>
                  <a:pt x="4646219" y="18288"/>
                </a:cubicBezTo>
                <a:cubicBezTo>
                  <a:pt x="4509378" y="30828"/>
                  <a:pt x="4163771" y="-13995"/>
                  <a:pt x="3872941" y="18288"/>
                </a:cubicBezTo>
                <a:cubicBezTo>
                  <a:pt x="3582111" y="50571"/>
                  <a:pt x="3362704" y="-1402"/>
                  <a:pt x="3099664" y="18288"/>
                </a:cubicBezTo>
                <a:cubicBezTo>
                  <a:pt x="2836624" y="37978"/>
                  <a:pt x="2747441" y="19657"/>
                  <a:pt x="2562301" y="18288"/>
                </a:cubicBezTo>
                <a:cubicBezTo>
                  <a:pt x="2377161" y="16919"/>
                  <a:pt x="2104946" y="21735"/>
                  <a:pt x="1906981" y="18288"/>
                </a:cubicBezTo>
                <a:cubicBezTo>
                  <a:pt x="1709016" y="14841"/>
                  <a:pt x="1304654" y="-2323"/>
                  <a:pt x="1133704" y="18288"/>
                </a:cubicBezTo>
                <a:cubicBezTo>
                  <a:pt x="962754" y="38899"/>
                  <a:pt x="457048" y="2985"/>
                  <a:pt x="0" y="18288"/>
                </a:cubicBezTo>
                <a:cubicBezTo>
                  <a:pt x="-478" y="10520"/>
                  <a:pt x="210" y="5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ketch line 2">
            <a:extLst>
              <a:ext uri="{FF2B5EF4-FFF2-40B4-BE49-F238E27FC236}">
                <a16:creationId xmlns:a16="http://schemas.microsoft.com/office/drawing/2014/main" id="{8FFD9892-EDE5-4886-A313-66099DA8C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0653" y="5626353"/>
            <a:ext cx="3479619" cy="18288"/>
          </a:xfrm>
          <a:custGeom>
            <a:avLst/>
            <a:gdLst>
              <a:gd name="connsiteX0" fmla="*/ 0 w 3479619"/>
              <a:gd name="connsiteY0" fmla="*/ 0 h 18288"/>
              <a:gd name="connsiteX1" fmla="*/ 661128 w 3479619"/>
              <a:gd name="connsiteY1" fmla="*/ 0 h 18288"/>
              <a:gd name="connsiteX2" fmla="*/ 1357051 w 3479619"/>
              <a:gd name="connsiteY2" fmla="*/ 0 h 18288"/>
              <a:gd name="connsiteX3" fmla="*/ 2087771 w 3479619"/>
              <a:gd name="connsiteY3" fmla="*/ 0 h 18288"/>
              <a:gd name="connsiteX4" fmla="*/ 2818491 w 3479619"/>
              <a:gd name="connsiteY4" fmla="*/ 0 h 18288"/>
              <a:gd name="connsiteX5" fmla="*/ 3479619 w 3479619"/>
              <a:gd name="connsiteY5" fmla="*/ 0 h 18288"/>
              <a:gd name="connsiteX6" fmla="*/ 3479619 w 3479619"/>
              <a:gd name="connsiteY6" fmla="*/ 18288 h 18288"/>
              <a:gd name="connsiteX7" fmla="*/ 2714103 w 3479619"/>
              <a:gd name="connsiteY7" fmla="*/ 18288 h 18288"/>
              <a:gd name="connsiteX8" fmla="*/ 1948587 w 3479619"/>
              <a:gd name="connsiteY8" fmla="*/ 18288 h 18288"/>
              <a:gd name="connsiteX9" fmla="*/ 1252663 w 3479619"/>
              <a:gd name="connsiteY9" fmla="*/ 18288 h 18288"/>
              <a:gd name="connsiteX10" fmla="*/ 0 w 3479619"/>
              <a:gd name="connsiteY10" fmla="*/ 18288 h 18288"/>
              <a:gd name="connsiteX11" fmla="*/ 0 w 3479619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9619" h="18288" fill="none" extrusionOk="0">
                <a:moveTo>
                  <a:pt x="0" y="0"/>
                </a:moveTo>
                <a:cubicBezTo>
                  <a:pt x="178395" y="-3637"/>
                  <a:pt x="368619" y="-28254"/>
                  <a:pt x="661128" y="0"/>
                </a:cubicBezTo>
                <a:cubicBezTo>
                  <a:pt x="953637" y="28254"/>
                  <a:pt x="1022982" y="-4416"/>
                  <a:pt x="1357051" y="0"/>
                </a:cubicBezTo>
                <a:cubicBezTo>
                  <a:pt x="1691120" y="4416"/>
                  <a:pt x="1729558" y="27777"/>
                  <a:pt x="2087771" y="0"/>
                </a:cubicBezTo>
                <a:cubicBezTo>
                  <a:pt x="2445984" y="-27777"/>
                  <a:pt x="2592094" y="4429"/>
                  <a:pt x="2818491" y="0"/>
                </a:cubicBezTo>
                <a:cubicBezTo>
                  <a:pt x="3044888" y="-4429"/>
                  <a:pt x="3204567" y="26471"/>
                  <a:pt x="3479619" y="0"/>
                </a:cubicBezTo>
                <a:cubicBezTo>
                  <a:pt x="3478910" y="8157"/>
                  <a:pt x="3479206" y="12125"/>
                  <a:pt x="3479619" y="18288"/>
                </a:cubicBezTo>
                <a:cubicBezTo>
                  <a:pt x="3315855" y="-2963"/>
                  <a:pt x="3094885" y="26965"/>
                  <a:pt x="2714103" y="18288"/>
                </a:cubicBezTo>
                <a:cubicBezTo>
                  <a:pt x="2333321" y="9611"/>
                  <a:pt x="2260528" y="-15335"/>
                  <a:pt x="1948587" y="18288"/>
                </a:cubicBezTo>
                <a:cubicBezTo>
                  <a:pt x="1636646" y="51911"/>
                  <a:pt x="1489816" y="46369"/>
                  <a:pt x="1252663" y="18288"/>
                </a:cubicBezTo>
                <a:cubicBezTo>
                  <a:pt x="1015510" y="-9793"/>
                  <a:pt x="519812" y="-12177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479619" h="18288" stroke="0" extrusionOk="0">
                <a:moveTo>
                  <a:pt x="0" y="0"/>
                </a:moveTo>
                <a:cubicBezTo>
                  <a:pt x="326045" y="25020"/>
                  <a:pt x="425411" y="-17676"/>
                  <a:pt x="661128" y="0"/>
                </a:cubicBezTo>
                <a:cubicBezTo>
                  <a:pt x="896845" y="17676"/>
                  <a:pt x="1124825" y="1478"/>
                  <a:pt x="1252663" y="0"/>
                </a:cubicBezTo>
                <a:cubicBezTo>
                  <a:pt x="1380502" y="-1478"/>
                  <a:pt x="1694914" y="11788"/>
                  <a:pt x="2018179" y="0"/>
                </a:cubicBezTo>
                <a:cubicBezTo>
                  <a:pt x="2341444" y="-11788"/>
                  <a:pt x="2451167" y="12596"/>
                  <a:pt x="2679307" y="0"/>
                </a:cubicBezTo>
                <a:cubicBezTo>
                  <a:pt x="2907447" y="-12596"/>
                  <a:pt x="3094555" y="23821"/>
                  <a:pt x="3479619" y="0"/>
                </a:cubicBezTo>
                <a:cubicBezTo>
                  <a:pt x="3479355" y="4493"/>
                  <a:pt x="3480003" y="9472"/>
                  <a:pt x="3479619" y="18288"/>
                </a:cubicBezTo>
                <a:cubicBezTo>
                  <a:pt x="3311729" y="36782"/>
                  <a:pt x="3015946" y="7938"/>
                  <a:pt x="2783695" y="18288"/>
                </a:cubicBezTo>
                <a:cubicBezTo>
                  <a:pt x="2551444" y="28638"/>
                  <a:pt x="2398767" y="-13940"/>
                  <a:pt x="2018179" y="18288"/>
                </a:cubicBezTo>
                <a:cubicBezTo>
                  <a:pt x="1637591" y="50516"/>
                  <a:pt x="1634873" y="-6356"/>
                  <a:pt x="1426644" y="18288"/>
                </a:cubicBezTo>
                <a:cubicBezTo>
                  <a:pt x="1218415" y="42932"/>
                  <a:pt x="1006973" y="4094"/>
                  <a:pt x="730720" y="18288"/>
                </a:cubicBezTo>
                <a:cubicBezTo>
                  <a:pt x="454467" y="32482"/>
                  <a:pt x="291313" y="3910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FE205AA-F212-436E-8AF8-D69519EC1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92" r="2248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724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6CF29CD-38B8-4924-BA11-6D6051748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</a:rPr>
              <a:t>MICOSE COURO CABELUDO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546" y="323157"/>
            <a:ext cx="2368559" cy="35993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4940E8-4031-4205-8D84-CBBB398C9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12212" y="1062381"/>
            <a:ext cx="0" cy="2120900"/>
          </a:xfrm>
          <a:prstGeom prst="line">
            <a:avLst/>
          </a:prstGeom>
          <a:ln w="1905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295610" y="918079"/>
            <a:ext cx="3599349" cy="240950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63558" y="1062381"/>
            <a:ext cx="0" cy="2120900"/>
          </a:xfrm>
          <a:prstGeom prst="line">
            <a:avLst/>
          </a:prstGeom>
          <a:ln w="1905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5318" y="321732"/>
            <a:ext cx="2422612" cy="360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546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6CF29CD-38B8-4924-BA11-6D6051748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</a:rPr>
              <a:t>PANO BRANCO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496" y="321733"/>
            <a:ext cx="5121291" cy="359770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060136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12" y="321734"/>
            <a:ext cx="2375089" cy="359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750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032B1E8-BC40-4380-97A6-14C0320AE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7493F1-D69A-422C-A2FF-0FFF7AE0E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92000" cy="22855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30936" y="4892040"/>
            <a:ext cx="3767328" cy="13258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IMPINGE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85" y="480778"/>
            <a:ext cx="5212080" cy="3622395"/>
          </a:xfrm>
          <a:prstGeom prst="rect">
            <a:avLst/>
          </a:prstGeom>
        </p:spPr>
      </p:pic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45937" y="480778"/>
            <a:ext cx="5212080" cy="362239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341211-05E5-4FDD-98B1-F551CD0EA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639665" y="5097939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ítulo 1"/>
          <p:cNvSpPr txBox="1">
            <a:spLocks/>
          </p:cNvSpPr>
          <p:nvPr/>
        </p:nvSpPr>
        <p:spPr>
          <a:xfrm>
            <a:off x="4882896" y="4828032"/>
            <a:ext cx="6675120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Cachorro e Gato</a:t>
            </a:r>
          </a:p>
        </p:txBody>
      </p:sp>
    </p:spTree>
    <p:extLst>
      <p:ext uri="{BB962C8B-B14F-4D97-AF65-F5344CB8AC3E}">
        <p14:creationId xmlns:p14="http://schemas.microsoft.com/office/powerpoint/2010/main" val="2412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2E08D8-DAED-4B4D-8FAE-6A97AEF5C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60B2E6-E096-4349-9D3D-9E50FADB9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8E272E8-BF29-4976-82C3-435D89220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3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963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MICOSE NA VIRILHA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68" y="2426818"/>
            <a:ext cx="4429514" cy="39976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01647" y="2426818"/>
            <a:ext cx="4542769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899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6CF29CD-38B8-4924-BA11-6D6051748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</a:rPr>
              <a:t>FRIEIRA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08" y="656800"/>
            <a:ext cx="3631036" cy="293206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4940E8-4031-4205-8D84-CBBB398C9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12212" y="1062381"/>
            <a:ext cx="0" cy="2120900"/>
          </a:xfrm>
          <a:prstGeom prst="line">
            <a:avLst/>
          </a:prstGeom>
          <a:ln w="1905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71647" y="1033208"/>
            <a:ext cx="3647276" cy="217924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63558" y="1062381"/>
            <a:ext cx="0" cy="2120900"/>
          </a:xfrm>
          <a:prstGeom prst="line">
            <a:avLst/>
          </a:prstGeom>
          <a:ln w="1905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987" y="764221"/>
            <a:ext cx="3647275" cy="271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665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MICOSE NA UNHA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48" y="2426818"/>
            <a:ext cx="4935354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73" y="2870700"/>
            <a:ext cx="5455917" cy="310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143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A57295-2710-4920-B99A-4D1FA03A6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067929-4D33-4306-9E2F-67C49CDDB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00" y="465745"/>
            <a:ext cx="11125200" cy="5639435"/>
          </a:xfrm>
          <a:prstGeom prst="rect">
            <a:avLst/>
          </a:prstGeom>
          <a:solidFill>
            <a:schemeClr val="tx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894027"/>
            <a:ext cx="3494362" cy="4782873"/>
          </a:xfrm>
        </p:spPr>
        <p:txBody>
          <a:bodyPr>
            <a:normAutofit/>
          </a:bodyPr>
          <a:lstStyle/>
          <a:p>
            <a:pPr algn="r"/>
            <a:r>
              <a:rPr lang="pt-BR" b="1">
                <a:solidFill>
                  <a:schemeClr val="bg1"/>
                </a:solidFill>
              </a:rPr>
              <a:t>POR QUE TEMOS MICOSE?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76032" y="894027"/>
            <a:ext cx="6377768" cy="4782873"/>
          </a:xfrm>
        </p:spPr>
        <p:txBody>
          <a:bodyPr anchor="ctr">
            <a:normAutofit/>
          </a:bodyPr>
          <a:lstStyle/>
          <a:p>
            <a:r>
              <a:rPr lang="pt-BR" sz="2200">
                <a:solidFill>
                  <a:schemeClr val="bg1"/>
                </a:solidFill>
              </a:rPr>
              <a:t>Permanecer suado por muito tempo</a:t>
            </a:r>
          </a:p>
          <a:p>
            <a:r>
              <a:rPr lang="pt-BR" sz="2200">
                <a:solidFill>
                  <a:schemeClr val="bg1"/>
                </a:solidFill>
              </a:rPr>
              <a:t>Demorar a tomar banho</a:t>
            </a:r>
          </a:p>
          <a:p>
            <a:r>
              <a:rPr lang="pt-BR" sz="2200">
                <a:solidFill>
                  <a:schemeClr val="bg1"/>
                </a:solidFill>
              </a:rPr>
              <a:t>Não secar-se bem, principalmente nas dobras do corpo.</a:t>
            </a:r>
          </a:p>
          <a:p>
            <a:r>
              <a:rPr lang="pt-BR" sz="2200">
                <a:solidFill>
                  <a:schemeClr val="bg1"/>
                </a:solidFill>
              </a:rPr>
              <a:t>Andar descalço em lugares úmidos</a:t>
            </a:r>
          </a:p>
          <a:p>
            <a:r>
              <a:rPr lang="pt-BR" sz="2200">
                <a:solidFill>
                  <a:schemeClr val="bg1"/>
                </a:solidFill>
              </a:rPr>
              <a:t>Lesões ou infecções nas unhas</a:t>
            </a:r>
          </a:p>
          <a:p>
            <a:pPr lvl="0"/>
            <a:r>
              <a:rPr lang="pt-BR" sz="2200">
                <a:solidFill>
                  <a:schemeClr val="bg1"/>
                </a:solidFill>
              </a:rPr>
              <a:t>Contato pele-a-pele direto com uma pessoa contaminada</a:t>
            </a:r>
          </a:p>
          <a:p>
            <a:pPr lvl="0"/>
            <a:r>
              <a:rPr lang="pt-BR" sz="2200">
                <a:solidFill>
                  <a:schemeClr val="bg1"/>
                </a:solidFill>
              </a:rPr>
              <a:t>Contato com animal contaminado – CACHORRO, GATO</a:t>
            </a:r>
          </a:p>
          <a:p>
            <a:pPr lvl="0"/>
            <a:r>
              <a:rPr lang="pt-BR" sz="2200">
                <a:solidFill>
                  <a:schemeClr val="bg1"/>
                </a:solidFill>
              </a:rPr>
              <a:t>Compartilhar roupas e utensílios pessoais de pessoas contaminadas.</a:t>
            </a:r>
          </a:p>
        </p:txBody>
      </p:sp>
    </p:spTree>
    <p:extLst>
      <p:ext uri="{BB962C8B-B14F-4D97-AF65-F5344CB8AC3E}">
        <p14:creationId xmlns:p14="http://schemas.microsoft.com/office/powerpoint/2010/main" val="1208908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A57295-2710-4920-B99A-4D1FA03A6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067929-4D33-4306-9E2F-67C49CDDB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00" y="465745"/>
            <a:ext cx="11125200" cy="5639435"/>
          </a:xfrm>
          <a:prstGeom prst="rect">
            <a:avLst/>
          </a:prstGeom>
          <a:solidFill>
            <a:schemeClr val="tx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894027"/>
            <a:ext cx="3494362" cy="4782873"/>
          </a:xfrm>
        </p:spPr>
        <p:txBody>
          <a:bodyPr>
            <a:normAutofit/>
          </a:bodyPr>
          <a:lstStyle/>
          <a:p>
            <a:pPr algn="r"/>
            <a:r>
              <a:rPr lang="pt-BR" b="1">
                <a:solidFill>
                  <a:schemeClr val="bg1"/>
                </a:solidFill>
              </a:rPr>
              <a:t>O QUE FAZER?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76032" y="894027"/>
            <a:ext cx="6377768" cy="4782873"/>
          </a:xfrm>
        </p:spPr>
        <p:txBody>
          <a:bodyPr anchor="ctr">
            <a:norm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Evitar permanecer muito tempo suado </a:t>
            </a:r>
          </a:p>
          <a:p>
            <a:r>
              <a:rPr lang="pt-BR" sz="2400" dirty="0">
                <a:solidFill>
                  <a:schemeClr val="bg1"/>
                </a:solidFill>
              </a:rPr>
              <a:t>Evite andar descalço</a:t>
            </a:r>
          </a:p>
          <a:p>
            <a:r>
              <a:rPr lang="pt-BR" sz="2400" dirty="0">
                <a:solidFill>
                  <a:schemeClr val="bg1"/>
                </a:solidFill>
              </a:rPr>
              <a:t>Não compartilhe peças de vestuário</a:t>
            </a:r>
          </a:p>
          <a:p>
            <a:r>
              <a:rPr lang="pt-BR" sz="2400" dirty="0">
                <a:solidFill>
                  <a:schemeClr val="bg1"/>
                </a:solidFill>
              </a:rPr>
              <a:t>Evite ficar de roupas molhadas - Ao sair do rio ou banho, procure secar-se bem ou trocar a roupa de banho. </a:t>
            </a:r>
          </a:p>
          <a:p>
            <a:r>
              <a:rPr lang="pt-BR" sz="2400" dirty="0">
                <a:solidFill>
                  <a:schemeClr val="bg1"/>
                </a:solidFill>
              </a:rPr>
              <a:t>Não compartilhe seu kit de unhas</a:t>
            </a:r>
          </a:p>
          <a:p>
            <a:r>
              <a:rPr lang="pt-BR" sz="2400" dirty="0">
                <a:solidFill>
                  <a:schemeClr val="bg1"/>
                </a:solidFill>
              </a:rPr>
              <a:t>Tome banho regularmente e depois seque sua pele por completo. Tenha o cuidado de secar a área entre os dedos dos pés e debaixo de seus seios.</a:t>
            </a:r>
          </a:p>
        </p:txBody>
      </p:sp>
    </p:spTree>
    <p:extLst>
      <p:ext uri="{BB962C8B-B14F-4D97-AF65-F5344CB8AC3E}">
        <p14:creationId xmlns:p14="http://schemas.microsoft.com/office/powerpoint/2010/main" val="117174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4AC6C68-F125-48AD-A5B4-89AD5E797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4C0E5DA-5624-49BC-AC1E-30229AA5B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5709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5E157ED-E992-43F3-9A84-96C30A5C4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301542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FA8CF6-0147-4BC7-AE66-85539AB19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812" y="1533463"/>
            <a:ext cx="4101152" cy="35142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Video 8</a:t>
            </a:r>
            <a:br>
              <a:rPr lang="en-US" sz="8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8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Sarna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EFD253A-9BCA-430B-979A-AA2F8445D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8360" y="3024171"/>
            <a:ext cx="435428" cy="435428"/>
          </a:xfrm>
          <a:prstGeom prst="ellipse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757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pt-BR" sz="4000" b="1">
                <a:solidFill>
                  <a:srgbClr val="FFFFFF"/>
                </a:solidFill>
              </a:rPr>
              <a:t>ESCABIOSE</a:t>
            </a:r>
            <a:r>
              <a:rPr lang="pt-BR" sz="4000">
                <a:solidFill>
                  <a:srgbClr val="FFFFFF"/>
                </a:solidFill>
              </a:rPr>
              <a:t> (SARNA)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r>
              <a:rPr lang="pt-BR" sz="2000"/>
              <a:t>Demora até 6 semanas para aparecer</a:t>
            </a:r>
          </a:p>
          <a:p>
            <a:r>
              <a:rPr lang="pt-BR" sz="2000"/>
              <a:t>Infecta pelo contato</a:t>
            </a:r>
          </a:p>
          <a:p>
            <a:r>
              <a:rPr lang="pt-BR" sz="2000"/>
              <a:t>Sintomas: coceira e bolhinhas (mais entre os dedos da mão)</a:t>
            </a:r>
          </a:p>
          <a:p>
            <a:r>
              <a:rPr lang="pt-BR" sz="2000"/>
              <a:t>Tratamento: loção (benzoato de benzila ou permetrina) e comprimido (ivermectina)</a:t>
            </a:r>
          </a:p>
          <a:p>
            <a:r>
              <a:rPr lang="pt-BR" sz="2000"/>
              <a:t>Cuidados com a roupa: Colocar numa sacola fechada por 1 semana.</a:t>
            </a:r>
          </a:p>
          <a:p>
            <a:endParaRPr lang="pt-BR" sz="20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r>
              <a:rPr lang="pt-BR" sz="1700"/>
              <a:t>Maneira correta de aplicar:</a:t>
            </a:r>
          </a:p>
          <a:p>
            <a:r>
              <a:rPr lang="pt-BR" sz="1700"/>
              <a:t>Tomar um banho quente durante cerca de 10 minutos, de preferência por imersão e secar convenientemente;</a:t>
            </a:r>
          </a:p>
          <a:p>
            <a:r>
              <a:rPr lang="pt-BR" sz="1700"/>
              <a:t>Friccionar levemente, durante alguns minutos, com algodão embebido do medicamento, a pele do corpo (com exceção da face, olhos, mucosas e canal urinário) e deixar secar;</a:t>
            </a:r>
          </a:p>
          <a:p>
            <a:r>
              <a:rPr lang="pt-BR" sz="1700"/>
              <a:t>Repetir a aplicação, deixar secar novamente e vestir-se;</a:t>
            </a:r>
          </a:p>
          <a:p>
            <a:r>
              <a:rPr lang="pt-BR" sz="1700"/>
              <a:t>Passadas 24 a 48 horas, tomar outro banho e mudar a roupa do corpo e da cama.</a:t>
            </a:r>
          </a:p>
          <a:p>
            <a:endParaRPr lang="pt-BR" sz="1700"/>
          </a:p>
        </p:txBody>
      </p:sp>
    </p:spTree>
    <p:extLst>
      <p:ext uri="{BB962C8B-B14F-4D97-AF65-F5344CB8AC3E}">
        <p14:creationId xmlns:p14="http://schemas.microsoft.com/office/powerpoint/2010/main" val="19182187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86" y="102304"/>
            <a:ext cx="8998192" cy="675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719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54000"/>
            <a:ext cx="762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800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14" y="99812"/>
            <a:ext cx="8062399" cy="67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34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A8EE6C-338D-4E3F-8E5B-82BDFFACD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CB1F6D-ABF4-45C0-A706-5C2086ED0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6C163A7-E214-4951-B3FA-BA63D72BB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9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082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927100"/>
            <a:ext cx="81280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032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D231FDE-BC4A-4B1A-A59A-8A3FDFD5B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954751" cy="6860456"/>
          </a:xfrm>
          <a:prstGeom prst="rect">
            <a:avLst/>
          </a:prstGeom>
        </p:spPr>
      </p:pic>
      <p:pic>
        <p:nvPicPr>
          <p:cNvPr id="26626" name="Picture 2" descr="Infecção urinária - o que é, causas, sintomas, tratamento, cura">
            <a:extLst>
              <a:ext uri="{FF2B5EF4-FFF2-40B4-BE49-F238E27FC236}">
                <a16:creationId xmlns:a16="http://schemas.microsoft.com/office/drawing/2014/main" id="{921482EE-15C1-4801-9E3C-9E5D7070B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14" y="1990725"/>
            <a:ext cx="6315075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0997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01C6B49-CB2C-493C-B2E7-AB5D226EF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12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173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D5B6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9F9B199-1DA2-45DA-A255-0CA42EFEF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endParaRPr lang="pt-BR">
              <a:solidFill>
                <a:srgbClr val="FFFFFF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B985199-CFA3-4B69-8A4E-5EFFDAB06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8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4F56A20-37C9-4A1F-A158-AF633D662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pt-BR" sz="2000">
                <a:solidFill>
                  <a:srgbClr val="FFFFFF"/>
                </a:solidFill>
              </a:rPr>
              <a:t>Mais de 3 evacuações líquidas</a:t>
            </a:r>
          </a:p>
          <a:p>
            <a:r>
              <a:rPr lang="pt-BR" sz="2000">
                <a:solidFill>
                  <a:srgbClr val="FFFFFF"/>
                </a:solidFill>
              </a:rPr>
              <a:t>Sinais de gravidade:</a:t>
            </a:r>
          </a:p>
          <a:p>
            <a:pPr lvl="1"/>
            <a:r>
              <a:rPr lang="pt-BR" sz="2000">
                <a:solidFill>
                  <a:srgbClr val="FFFFFF"/>
                </a:solidFill>
              </a:rPr>
              <a:t>Vômitos</a:t>
            </a:r>
          </a:p>
          <a:p>
            <a:pPr lvl="1"/>
            <a:r>
              <a:rPr lang="pt-BR" sz="2000">
                <a:solidFill>
                  <a:srgbClr val="FFFFFF"/>
                </a:solidFill>
              </a:rPr>
              <a:t>Febre</a:t>
            </a:r>
          </a:p>
          <a:p>
            <a:pPr lvl="1"/>
            <a:r>
              <a:rPr lang="pt-BR" sz="2000">
                <a:solidFill>
                  <a:srgbClr val="FFFFFF"/>
                </a:solidFill>
              </a:rPr>
              <a:t>Sangue/muco</a:t>
            </a:r>
          </a:p>
          <a:p>
            <a:pPr lvl="1"/>
            <a:r>
              <a:rPr lang="pt-BR" sz="2000">
                <a:solidFill>
                  <a:srgbClr val="FFFFFF"/>
                </a:solidFill>
              </a:rPr>
              <a:t>Grande quantidade (6x)</a:t>
            </a:r>
          </a:p>
          <a:p>
            <a:pPr lvl="1"/>
            <a:r>
              <a:rPr lang="pt-BR" sz="2000">
                <a:solidFill>
                  <a:srgbClr val="FFFFFF"/>
                </a:solidFill>
              </a:rPr>
              <a:t>Não conseguir se alimentar</a:t>
            </a:r>
          </a:p>
          <a:p>
            <a:r>
              <a:rPr lang="pt-BR" sz="2000">
                <a:solidFill>
                  <a:srgbClr val="FFFFFF"/>
                </a:solidFill>
              </a:rPr>
              <a:t>Tto: SRO, sintomáticos, alimentação leve, repouso</a:t>
            </a:r>
          </a:p>
          <a:p>
            <a:pPr lvl="1"/>
            <a:endParaRPr lang="pt-BR" sz="2000">
              <a:solidFill>
                <a:srgbClr val="FFFFFF"/>
              </a:solidFill>
            </a:endParaRPr>
          </a:p>
          <a:p>
            <a:endParaRPr lang="pt-BR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548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EF8A06-9615-4194-8554-41A57441E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pt-BR" sz="3200">
                <a:solidFill>
                  <a:srgbClr val="FFFFFF"/>
                </a:solidFill>
              </a:rPr>
              <a:t>INVESTIGAÇÃO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A6BD9C-7D14-4B22-841F-0C5D19A85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/>
          </a:bodyPr>
          <a:lstStyle/>
          <a:p>
            <a:pPr marL="514350" indent="-514350">
              <a:buAutoNum type="arabicPeriod"/>
            </a:pPr>
            <a:r>
              <a:rPr lang="pt-BR" sz="2600" dirty="0"/>
              <a:t>Exames de </a:t>
            </a:r>
          </a:p>
          <a:p>
            <a:pPr marL="971550" lvl="1" indent="-514350">
              <a:buAutoNum type="arabicPeriod"/>
            </a:pPr>
            <a:r>
              <a:rPr lang="pt-BR" sz="2600" dirty="0"/>
              <a:t>Sangue gerais: avaliar órgãos e </a:t>
            </a:r>
            <a:r>
              <a:rPr lang="pt-BR" sz="2600" dirty="0" err="1"/>
              <a:t>dx</a:t>
            </a:r>
            <a:r>
              <a:rPr lang="pt-BR" sz="2600" dirty="0"/>
              <a:t> indireto</a:t>
            </a:r>
          </a:p>
          <a:p>
            <a:pPr marL="971550" lvl="1" indent="-514350">
              <a:buAutoNum type="arabicPeriod"/>
            </a:pPr>
            <a:r>
              <a:rPr lang="pt-BR" sz="2600" dirty="0"/>
              <a:t>Sangue específicos: malária, </a:t>
            </a:r>
            <a:r>
              <a:rPr lang="pt-BR" sz="2600" dirty="0" err="1"/>
              <a:t>dças</a:t>
            </a:r>
            <a:r>
              <a:rPr lang="pt-BR" sz="2600" dirty="0"/>
              <a:t> pelo Aedes</a:t>
            </a:r>
          </a:p>
          <a:p>
            <a:pPr marL="971550" lvl="1" indent="-514350">
              <a:buAutoNum type="arabicPeriod"/>
            </a:pPr>
            <a:r>
              <a:rPr lang="pt-BR" sz="2600" dirty="0"/>
              <a:t>Fezes: verminoses, ameba/giárdia, </a:t>
            </a:r>
            <a:r>
              <a:rPr lang="pt-BR" sz="2600" dirty="0" err="1"/>
              <a:t>diarréias</a:t>
            </a:r>
            <a:endParaRPr lang="pt-BR" sz="2600" dirty="0"/>
          </a:p>
          <a:p>
            <a:pPr marL="971550" lvl="1" indent="-514350">
              <a:buAutoNum type="arabicPeriod"/>
            </a:pPr>
            <a:r>
              <a:rPr lang="pt-BR" sz="2600" dirty="0"/>
              <a:t>Urina: infecção urinária</a:t>
            </a:r>
          </a:p>
          <a:p>
            <a:pPr marL="971550" lvl="1" indent="-514350">
              <a:buAutoNum type="arabicPeriod"/>
            </a:pPr>
            <a:r>
              <a:rPr lang="pt-BR" sz="2600" dirty="0"/>
              <a:t>Secreção vaginal: corrimento vaginal</a:t>
            </a:r>
          </a:p>
          <a:p>
            <a:pPr marL="971550" lvl="1" indent="-514350">
              <a:buAutoNum type="arabicPeriod"/>
            </a:pPr>
            <a:r>
              <a:rPr lang="pt-BR" sz="2600" dirty="0"/>
              <a:t>Clínico: doenças de pele</a:t>
            </a:r>
          </a:p>
          <a:p>
            <a:pPr marL="514350" indent="-514350">
              <a:buAutoNum type="arabicPeriod"/>
            </a:pPr>
            <a:r>
              <a:rPr lang="pt-BR" sz="2600" dirty="0"/>
              <a:t>Ultrassom: avaliar órgãos</a:t>
            </a:r>
          </a:p>
          <a:p>
            <a:pPr marL="0" indent="0">
              <a:buNone/>
            </a:pPr>
            <a:endParaRPr lang="pt-BR" sz="2600" dirty="0"/>
          </a:p>
          <a:p>
            <a:pPr marL="514350" indent="-514350">
              <a:buAutoNum type="arabicPeriod"/>
            </a:pPr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19185557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AB1DF4D-9F93-415A-BBEF-E094AE81B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526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EFAFDFE-458D-459E-8DD8-84DA5F5DCF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A4651C6-FB91-4143-8CBC-8CE18C24B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accent2"/>
          </a:solidFill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      TRATAMENTO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8F1490E-A80B-4290-9ABA-A4A83EBC63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SINTOMÁTICO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92489E51-0E41-4600-985E-ADD2DF7875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Febre amarela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Dengue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Zika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Chikungunya</a:t>
            </a:r>
          </a:p>
          <a:p>
            <a:pPr marL="0" indent="0">
              <a:buNone/>
            </a:pPr>
            <a:r>
              <a:rPr lang="pt-BR" dirty="0" err="1">
                <a:solidFill>
                  <a:schemeClr val="bg1"/>
                </a:solidFill>
              </a:rPr>
              <a:t>Diarréias</a:t>
            </a:r>
            <a:r>
              <a:rPr lang="pt-BR" dirty="0">
                <a:solidFill>
                  <a:schemeClr val="bg1"/>
                </a:solidFill>
              </a:rPr>
              <a:t> virais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C26BB797-A63A-4392-8851-87B360D9DB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ESPECÍFICO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C2A14991-3434-4AC8-B2E1-0AD9B60B0B0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Malária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Esquistossomose, Leptospirose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Doenças de pele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Verminoses</a:t>
            </a:r>
          </a:p>
          <a:p>
            <a:pPr marL="0" indent="0">
              <a:buNone/>
            </a:pPr>
            <a:r>
              <a:rPr lang="pt-BR" dirty="0" err="1">
                <a:solidFill>
                  <a:schemeClr val="bg1"/>
                </a:solidFill>
              </a:rPr>
              <a:t>Diarréias</a:t>
            </a:r>
            <a:r>
              <a:rPr lang="pt-BR" dirty="0">
                <a:solidFill>
                  <a:schemeClr val="bg1"/>
                </a:solidFill>
              </a:rPr>
              <a:t> bacterianas</a:t>
            </a:r>
          </a:p>
        </p:txBody>
      </p:sp>
    </p:spTree>
    <p:extLst>
      <p:ext uri="{BB962C8B-B14F-4D97-AF65-F5344CB8AC3E}">
        <p14:creationId xmlns:p14="http://schemas.microsoft.com/office/powerpoint/2010/main" val="38269999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DE3A4B-C606-461E-A033-38825953C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ADF107-0615-4CD8-A03E-821FDE5BE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B739423-610C-4148-B8F1-C8DA6F0708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77" r="2043" b="9931"/>
          <a:stretch/>
        </p:blipFill>
        <p:spPr>
          <a:xfrm>
            <a:off x="0" y="245326"/>
            <a:ext cx="12192000" cy="593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310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2C4A72-47E9-42E2-A8A1-E283B7FC9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D636E4-7503-47BC-AE03-8BBBDE78E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C4C97AA-92AC-4A4D-97A8-60BDD7AF24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02" r="2225" b="9930"/>
          <a:stretch/>
        </p:blipFill>
        <p:spPr>
          <a:xfrm>
            <a:off x="0" y="267628"/>
            <a:ext cx="12192000" cy="590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30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94FFFE-911C-46B7-B2B5-F4D155907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54ECCE-D2FD-4C11-8851-95BE5A8F6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0E94BFE-2AF7-46FC-B2BB-158706761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126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768</Words>
  <Application>Microsoft Office PowerPoint</Application>
  <PresentationFormat>Widescreen</PresentationFormat>
  <Paragraphs>152</Paragraphs>
  <Slides>87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87</vt:i4>
      </vt:variant>
    </vt:vector>
  </HeadingPairs>
  <TitlesOfParts>
    <vt:vector size="94" baseType="lpstr">
      <vt:lpstr>Arial</vt:lpstr>
      <vt:lpstr>Calibri</vt:lpstr>
      <vt:lpstr>Calibri Light</vt:lpstr>
      <vt:lpstr>Roboto</vt:lpstr>
      <vt:lpstr>Roboto Condensed</vt:lpstr>
      <vt:lpstr>Tw Cen MT</vt:lpstr>
      <vt:lpstr>Tema do Office</vt:lpstr>
      <vt:lpstr>Doenças Tropicais</vt:lpstr>
      <vt:lpstr>Cronograma da aula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INFLAMAÇÃO X INFECÇÃO</vt:lpstr>
      <vt:lpstr>Apresentação do PowerPoint</vt:lpstr>
      <vt:lpstr>Infecção causa inflamação</vt:lpstr>
      <vt:lpstr>Cuidados Básicos</vt:lpstr>
      <vt:lpstr>INESPECÍFICOS</vt:lpstr>
      <vt:lpstr>Apresentação do PowerPoint</vt:lpstr>
      <vt:lpstr>Vídeo 1 Malária</vt:lpstr>
      <vt:lpstr>Video2 malaria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Vídeo 3 Febre Amarela</vt:lpstr>
      <vt:lpstr>Apresentação do PowerPoint</vt:lpstr>
      <vt:lpstr>Apresentação do PowerPoint</vt:lpstr>
      <vt:lpstr>Apresentação do PowerPoint</vt:lpstr>
      <vt:lpstr>Apresentação do PowerPoint</vt:lpstr>
      <vt:lpstr>https://aviesp.com/2017/05/31/febre-amarela-veja-a-lista-de-paises-que-pedem-a-vacina-antes-de-viajar/</vt:lpstr>
      <vt:lpstr>Apresentação do PowerPoint</vt:lpstr>
      <vt:lpstr>Video 4 Dças do Aedes</vt:lpstr>
      <vt:lpstr>Apresentação do PowerPoint</vt:lpstr>
      <vt:lpstr>Apresentação do PowerPoint</vt:lpstr>
      <vt:lpstr>Video 5 Campanha</vt:lpstr>
      <vt:lpstr>Verminoses, dças transmitidas na água e zoonoses</vt:lpstr>
      <vt:lpstr>Em comum:</vt:lpstr>
      <vt:lpstr>Ascaridiase</vt:lpstr>
      <vt:lpstr>Apresentação do PowerPoint</vt:lpstr>
      <vt:lpstr>Apresentação do PowerPoint</vt:lpstr>
      <vt:lpstr>Apresentação do PowerPoint</vt:lpstr>
      <vt:lpstr>Apresentação do PowerPoint</vt:lpstr>
      <vt:lpstr>Teníase</vt:lpstr>
      <vt:lpstr>Video 6 Tenia </vt:lpstr>
      <vt:lpstr>Video 7 Tenia </vt:lpstr>
      <vt:lpstr>Ancilostomíase</vt:lpstr>
      <vt:lpstr>Apresentação do PowerPoint</vt:lpstr>
      <vt:lpstr>Oxiuríase</vt:lpstr>
      <vt:lpstr>Ameba Giardia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Annita</vt:lpstr>
      <vt:lpstr>Apresentação do PowerPoint</vt:lpstr>
      <vt:lpstr>Celulite e Erisipela</vt:lpstr>
      <vt:lpstr>FUNGOS</vt:lpstr>
      <vt:lpstr>Micose</vt:lpstr>
      <vt:lpstr>MICOSE COURO CABELUDO</vt:lpstr>
      <vt:lpstr>PANO BRANCO</vt:lpstr>
      <vt:lpstr>IMPINGE</vt:lpstr>
      <vt:lpstr>MICOSE NA VIRILHA</vt:lpstr>
      <vt:lpstr>FRIEIRA</vt:lpstr>
      <vt:lpstr>MICOSE NA UNHA</vt:lpstr>
      <vt:lpstr>POR QUE TEMOS MICOSE?</vt:lpstr>
      <vt:lpstr>O QUE FAZER?</vt:lpstr>
      <vt:lpstr>Video 8 Sarna</vt:lpstr>
      <vt:lpstr>ESCABIOSE (SARNA)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INVESTIGAÇÃO</vt:lpstr>
      <vt:lpstr>      TRATAMENTO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Doenças Tropicais</dc:title>
  <dc:creator>Victor Hugo Braga</dc:creator>
  <cp:lastModifiedBy>Victor Hugo Braga</cp:lastModifiedBy>
  <cp:revision>2</cp:revision>
  <dcterms:created xsi:type="dcterms:W3CDTF">2021-01-26T14:07:54Z</dcterms:created>
  <dcterms:modified xsi:type="dcterms:W3CDTF">2021-01-26T14:12:05Z</dcterms:modified>
</cp:coreProperties>
</file>