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66" r:id="rId3"/>
    <p:sldId id="259" r:id="rId4"/>
    <p:sldId id="258" r:id="rId5"/>
    <p:sldId id="260" r:id="rId6"/>
    <p:sldId id="355" r:id="rId7"/>
    <p:sldId id="353" r:id="rId8"/>
    <p:sldId id="352" r:id="rId9"/>
    <p:sldId id="356" r:id="rId10"/>
    <p:sldId id="266" r:id="rId11"/>
    <p:sldId id="382" r:id="rId12"/>
    <p:sldId id="270" r:id="rId13"/>
    <p:sldId id="271" r:id="rId14"/>
    <p:sldId id="381" r:id="rId15"/>
    <p:sldId id="354" r:id="rId16"/>
    <p:sldId id="294" r:id="rId17"/>
    <p:sldId id="351" r:id="rId18"/>
    <p:sldId id="357" r:id="rId19"/>
    <p:sldId id="395" r:id="rId20"/>
    <p:sldId id="370" r:id="rId21"/>
    <p:sldId id="371" r:id="rId22"/>
    <p:sldId id="374" r:id="rId23"/>
    <p:sldId id="263" r:id="rId24"/>
    <p:sldId id="264" r:id="rId25"/>
    <p:sldId id="262" r:id="rId26"/>
    <p:sldId id="273" r:id="rId27"/>
    <p:sldId id="269" r:id="rId28"/>
    <p:sldId id="388" r:id="rId29"/>
    <p:sldId id="389" r:id="rId30"/>
    <p:sldId id="393" r:id="rId31"/>
    <p:sldId id="392" r:id="rId32"/>
    <p:sldId id="390" r:id="rId33"/>
    <p:sldId id="394" r:id="rId34"/>
    <p:sldId id="373" r:id="rId35"/>
    <p:sldId id="375" r:id="rId36"/>
    <p:sldId id="383" r:id="rId37"/>
    <p:sldId id="363" r:id="rId38"/>
    <p:sldId id="376" r:id="rId39"/>
    <p:sldId id="367" r:id="rId40"/>
    <p:sldId id="365" r:id="rId41"/>
    <p:sldId id="384" r:id="rId42"/>
    <p:sldId id="386" r:id="rId43"/>
    <p:sldId id="396" r:id="rId44"/>
    <p:sldId id="364" r:id="rId45"/>
    <p:sldId id="387" r:id="rId46"/>
    <p:sldId id="404" r:id="rId47"/>
    <p:sldId id="405" r:id="rId48"/>
    <p:sldId id="399" r:id="rId49"/>
    <p:sldId id="398" r:id="rId50"/>
    <p:sldId id="378" r:id="rId51"/>
    <p:sldId id="400" r:id="rId52"/>
    <p:sldId id="401" r:id="rId53"/>
    <p:sldId id="402" r:id="rId5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4D756-B07B-4051-94E5-F7E2DACC22FE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023BD-4AF8-4449-B24C-5FF8DFF9E0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9735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214852B5-4F29-4BED-8B8D-A2D3FEACE31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657C7A-987A-47B4-BFEE-9CE7B74A26D9}" type="slidenum">
              <a:rPr lang="en-GB" altLang="pt-BR"/>
              <a:pPr/>
              <a:t>10</a:t>
            </a:fld>
            <a:endParaRPr lang="en-GB" altLang="pt-BR"/>
          </a:p>
        </p:txBody>
      </p:sp>
      <p:sp>
        <p:nvSpPr>
          <p:cNvPr id="47105" name="Text Box 1">
            <a:extLst>
              <a:ext uri="{FF2B5EF4-FFF2-40B4-BE49-F238E27FC236}">
                <a16:creationId xmlns:a16="http://schemas.microsoft.com/office/drawing/2014/main" id="{82B0CC88-B007-475C-B3B9-59B6753F4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460D602C-67B2-475C-A998-9609D3B7537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214852B5-4F29-4BED-8B8D-A2D3FEACE31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657C7A-987A-47B4-BFEE-9CE7B74A26D9}" type="slidenum">
              <a:rPr lang="en-GB" altLang="pt-BR"/>
              <a:pPr/>
              <a:t>11</a:t>
            </a:fld>
            <a:endParaRPr lang="en-GB" altLang="pt-BR"/>
          </a:p>
        </p:txBody>
      </p:sp>
      <p:sp>
        <p:nvSpPr>
          <p:cNvPr id="47105" name="Text Box 1">
            <a:extLst>
              <a:ext uri="{FF2B5EF4-FFF2-40B4-BE49-F238E27FC236}">
                <a16:creationId xmlns:a16="http://schemas.microsoft.com/office/drawing/2014/main" id="{82B0CC88-B007-475C-B3B9-59B6753F4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460D602C-67B2-475C-A998-9609D3B7537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14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983BE35-7EE7-4652-9F54-A4FF46358E3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2A53A0-0AAB-4249-8575-D19F033A09C1}" type="slidenum">
              <a:rPr lang="en-GB" altLang="pt-BR"/>
              <a:pPr/>
              <a:t>12</a:t>
            </a:fld>
            <a:endParaRPr lang="en-GB" altLang="pt-BR"/>
          </a:p>
        </p:txBody>
      </p:sp>
      <p:sp>
        <p:nvSpPr>
          <p:cNvPr id="51201" name="Text Box 1">
            <a:extLst>
              <a:ext uri="{FF2B5EF4-FFF2-40B4-BE49-F238E27FC236}">
                <a16:creationId xmlns:a16="http://schemas.microsoft.com/office/drawing/2014/main" id="{680FA080-5063-4BDF-8A76-71CA49604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2A7BBC11-0D87-4A1E-A6DB-D065A65D6B21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D88CCD8A-D683-4E90-98D6-3A527DBD4EE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2F3586-736C-4CDE-BBB7-9C5C4AED8080}" type="slidenum">
              <a:rPr lang="en-GB" altLang="pt-BR"/>
              <a:pPr/>
              <a:t>13</a:t>
            </a:fld>
            <a:endParaRPr lang="en-GB" altLang="pt-BR"/>
          </a:p>
        </p:txBody>
      </p:sp>
      <p:sp>
        <p:nvSpPr>
          <p:cNvPr id="52225" name="Text Box 1">
            <a:extLst>
              <a:ext uri="{FF2B5EF4-FFF2-40B4-BE49-F238E27FC236}">
                <a16:creationId xmlns:a16="http://schemas.microsoft.com/office/drawing/2014/main" id="{15C31754-D0CA-4884-B82B-95FA838DF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48EAC50F-F99A-45FA-95C9-36E0D290587E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63A7-1207-4083-AA3E-ED39E3B51FD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577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63A7-1207-4083-AA3E-ED39E3B51FD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795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63A7-1207-4083-AA3E-ED39E3B51FD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568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63A7-1207-4083-AA3E-ED39E3B51FD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756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63A7-1207-4083-AA3E-ED39E3B51FD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959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E73E6B-35D2-4E17-AA21-719DE2D99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F7791A-7BB7-44E5-9E2F-894A1AED7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0B0132-E78E-4AD4-A758-6EF9E146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08D3-9A7C-4442-9301-C0B96FB7DF0A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153198-2B6B-4B05-8036-04E671E4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119A4F-94F1-47CE-8003-1013732C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E6E7-3F11-4672-9C03-4B27C138E9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13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A530B-8B45-4C7C-99DE-ADE8B9CDA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B757E20-D129-4C50-BBBF-E16A39C0C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4E7004-A7D0-4551-97F7-FC84A5D7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08D3-9A7C-4442-9301-C0B96FB7DF0A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68D10E-4D2F-4D6B-8652-D482D7068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65E1FE-F0D7-401A-BB91-D191578A0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E6E7-3F11-4672-9C03-4B27C138E9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00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A8277B2-1D59-4A5D-ADB4-C6C3B6F566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00DB52C-3500-482A-BA1E-4DF7570F1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A0DA57-215B-4E79-B060-FF8565A66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08D3-9A7C-4442-9301-C0B96FB7DF0A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51EB5A-A6C6-4A6C-A9AE-834CBE4BB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7D112B-3C7C-4807-BEF0-A19481C0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E6E7-3F11-4672-9C03-4B27C138E9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7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A37A93-AE31-416E-9A4B-D8A6C1B08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39715B-348C-43D1-B9F4-4FE216331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C5E8FF-92B3-463C-ABC0-1F3E53BDC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08D3-9A7C-4442-9301-C0B96FB7DF0A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1CDCEA-B533-4F7C-A784-2A30B221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44343B-8889-4F53-9139-A1414C40B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E6E7-3F11-4672-9C03-4B27C138E9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1336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54026-0903-4BBC-8ED6-EFEE4ADA0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241DF7-E232-4414-8351-54896B067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15CC9D-F68D-46B4-AF17-3AC652B8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08D3-9A7C-4442-9301-C0B96FB7DF0A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F3BFC8-EF19-4C13-A7A0-7884A304E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7068C9-ECDF-49E0-9A5B-107155A2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E6E7-3F11-4672-9C03-4B27C138E9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981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D6BEE3-91EF-4960-B6DE-BEDD5CAEE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655B96-D4A0-4A0D-8599-DCFB2F467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66E5F3D-0A2D-49B2-A8AE-0A605A824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C744B40-C2CB-4B0A-858A-F1414143E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08D3-9A7C-4442-9301-C0B96FB7DF0A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525510-15D6-4105-968C-89D895ED8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BD711C6-8453-4341-94FF-DF991C99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E6E7-3F11-4672-9C03-4B27C138E9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250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1DA3B-9B1E-4656-A88E-BAB849034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36C2BE7-E496-4CC7-BC7A-B37D80BF6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24A7CE-582A-4229-8F26-2DBE15012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817DAF-F584-4E5A-9BCB-FDC14E4AD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0DBB46E-1772-49E2-B517-2086B4760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B969304-ED66-4D02-9BD8-E9621BFD3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08D3-9A7C-4442-9301-C0B96FB7DF0A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005E6F5-7E56-4890-B455-9BC909E7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111FBBD-FA77-4FE4-80F0-012DC24A9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E6E7-3F11-4672-9C03-4B27C138E9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6494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7CC73-4999-47C9-8AD2-FA3E9D8AD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194A27C-A786-4E61-B0A1-B7039BCB8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08D3-9A7C-4442-9301-C0B96FB7DF0A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17123A-8CAA-4DC1-97E3-A4EF8B86A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F6F3551-CD48-4FF9-B376-15B8C4BC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E6E7-3F11-4672-9C03-4B27C138E9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87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4D73A49-E4CB-4995-9F55-933D7AD5A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08D3-9A7C-4442-9301-C0B96FB7DF0A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FD64E5C-4774-4D25-AF83-64F67DAE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F1CE33-E547-4885-B5D8-0C877490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E6E7-3F11-4672-9C03-4B27C138E9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5295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4D003-79C7-4629-ABD6-F358677A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03B299-C4D7-4B0E-88BF-56D9ED901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669E12-61E4-4E9A-B502-1C1E09698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3942F0D-2880-4DA6-AAAC-6518129B1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08D3-9A7C-4442-9301-C0B96FB7DF0A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74EE1DC-E724-4746-8A42-E8D472EDF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637127F-E7C8-4F9E-9156-8605F688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E6E7-3F11-4672-9C03-4B27C138E9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9527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EA703-9002-4A2E-92B9-F5421BB3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E0A182C-36C5-41C5-9D48-429A0DC82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E651C8C-F415-4F0D-9429-FDA21A866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68A66F-D618-4E3D-BEAD-3BA567FF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08D3-9A7C-4442-9301-C0B96FB7DF0A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60610A-B640-440C-A707-40CA0845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C1A0C5D-224A-479B-AB24-8F4BE81DB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E6E7-3F11-4672-9C03-4B27C138E9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853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2FA349F-C67D-4CBC-A8CF-53E2AC23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6E0403-6D87-4744-A9F4-C0893E4F8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A26DF3-0154-4069-A13D-FBBC91EBB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908D3-9A7C-4442-9301-C0B96FB7DF0A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479C78-0590-42EA-85F0-ED974E391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5B98E2-30EB-4327-8EEB-42E76FB95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1E6E7-3F11-4672-9C03-4B27C138E9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10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B4E1F7-C410-475E-BB8A-33EF78975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09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4D38E93-4A17-44B0-91D1-EDF008E42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FERIMENTOS E QUEIMADURAS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494D8C-5BD1-4967-8AD1-3986D0408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FF"/>
                </a:solidFill>
              </a:rPr>
              <a:t>Missão e Medicina do Estilo de </a:t>
            </a:r>
          </a:p>
          <a:p>
            <a:r>
              <a:rPr lang="pt-BR" dirty="0">
                <a:solidFill>
                  <a:srgbClr val="FFFFFF"/>
                </a:solidFill>
              </a:rPr>
              <a:t>Dr. Victor Hugo M. Braga</a:t>
            </a:r>
          </a:p>
        </p:txBody>
      </p:sp>
    </p:spTree>
    <p:extLst>
      <p:ext uri="{BB962C8B-B14F-4D97-AF65-F5344CB8AC3E}">
        <p14:creationId xmlns:p14="http://schemas.microsoft.com/office/powerpoint/2010/main" val="3452507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13" name="Rectangle 1">
            <a:extLst>
              <a:ext uri="{FF2B5EF4-FFF2-40B4-BE49-F238E27FC236}">
                <a16:creationId xmlns:a16="http://schemas.microsoft.com/office/drawing/2014/main" id="{D3C41508-9E2F-4EA6-AE67-E949E8754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US" altLang="pt-BR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1ºGRAU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813EE1B8-C5ED-436C-9425-6275FB9CF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9" r="-1" b="16864"/>
          <a:stretch/>
        </p:blipFill>
        <p:spPr bwMode="auto">
          <a:xfrm>
            <a:off x="419830" y="2128345"/>
            <a:ext cx="5577840" cy="40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247B32C0-4AE4-4365-8AD5-71C104BA5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3" r="2" b="2"/>
          <a:stretch/>
        </p:blipFill>
        <p:spPr bwMode="auto">
          <a:xfrm>
            <a:off x="6194332" y="2128367"/>
            <a:ext cx="5577840" cy="408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13" name="Rectangle 1">
            <a:extLst>
              <a:ext uri="{FF2B5EF4-FFF2-40B4-BE49-F238E27FC236}">
                <a16:creationId xmlns:a16="http://schemas.microsoft.com/office/drawing/2014/main" id="{D3C41508-9E2F-4EA6-AE67-E949E8754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US" altLang="pt-BR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altLang="pt-BR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º GRAU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BC32F94-5FF6-4040-A82D-3E7E3A092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/>
          <a:stretch/>
        </p:blipFill>
        <p:spPr bwMode="auto">
          <a:xfrm>
            <a:off x="419830" y="2128345"/>
            <a:ext cx="5577840" cy="40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6F4BF10-2F14-4D4E-95F0-ACF90026E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" r="16561" b="-1"/>
          <a:stretch/>
        </p:blipFill>
        <p:spPr bwMode="auto">
          <a:xfrm>
            <a:off x="6194332" y="2128367"/>
            <a:ext cx="5577840" cy="408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545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0E84140E-0F93-48B6-84AE-F25FB79A08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US" altLang="pt-BR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3º GRAU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73FD5684-55DA-4C67-BE43-C9EE98697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" r="1" b="3107"/>
          <a:stretch/>
        </p:blipFill>
        <p:spPr bwMode="auto">
          <a:xfrm>
            <a:off x="419830" y="2128345"/>
            <a:ext cx="5577840" cy="40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0E14E27D-FAE0-4855-BE73-C129BDEB6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 r="1" b="1"/>
          <a:stretch/>
        </p:blipFill>
        <p:spPr bwMode="auto">
          <a:xfrm>
            <a:off x="6194332" y="2128367"/>
            <a:ext cx="5577840" cy="408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3E04B548-C35B-48A0-81BC-E8AF011E5E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US" altLang="pt-BR" sz="4000" b="1"/>
              <a:t>4º GRAU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7D520F0D-8C1E-4B1D-AB6A-09C0476CD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628" y="2139484"/>
            <a:ext cx="5462016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5CD36A36-60BB-40BA-B764-4EE485B5F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7358" y="2139484"/>
            <a:ext cx="5462016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C9652F6-7948-4238-A64C-C32D4132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8774"/>
            <a:ext cx="11353800" cy="811914"/>
          </a:xfr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% CORPORAL QUEIMADA </a:t>
            </a:r>
          </a:p>
        </p:txBody>
      </p:sp>
      <p:pic>
        <p:nvPicPr>
          <p:cNvPr id="1026" name="Picture 2" descr="Bombeiroswaldo: CLASSIFICAÇÃO QUANTO À EXTENSÃO - CÁLCULO DA SUPERFÍCIE  CORPORAL QUEIMADA - REGRA DOS NOVE">
            <a:extLst>
              <a:ext uri="{FF2B5EF4-FFF2-40B4-BE49-F238E27FC236}">
                <a16:creationId xmlns:a16="http://schemas.microsoft.com/office/drawing/2014/main" id="{63E0854E-0AC9-4E3B-BD90-156F68B89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9218" y="1845426"/>
            <a:ext cx="8990511" cy="44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578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760F1-1918-4D26-8F86-EF4995E75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335D53-101F-49F8-8CD9-9759CEA20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164024-8894-47CE-A210-9269BCAD4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292" y="1875805"/>
            <a:ext cx="8363415" cy="289943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CDCEB7C-9135-40C4-A3B8-567C6F14D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9" t="67317" r="4838" b="18699"/>
          <a:stretch/>
        </p:blipFill>
        <p:spPr>
          <a:xfrm>
            <a:off x="1914292" y="4996597"/>
            <a:ext cx="8363415" cy="95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0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 descr="Pergaminho">
            <a:extLst>
              <a:ext uri="{FF2B5EF4-FFF2-40B4-BE49-F238E27FC236}">
                <a16:creationId xmlns:a16="http://schemas.microsoft.com/office/drawing/2014/main" id="{ACF4A08B-7EDD-4615-85BC-6CD5BF316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2895600"/>
          </a:xfrm>
          <a:prstGeom prst="hexagon">
            <a:avLst>
              <a:gd name="adj" fmla="val 78947"/>
              <a:gd name="vf" fmla="val 11547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7FB68B45-AD6D-4B7B-85B0-6B2EE98F779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05000" y="228600"/>
            <a:ext cx="8763000" cy="6324600"/>
          </a:xfrm>
        </p:spPr>
        <p:txBody>
          <a:bodyPr/>
          <a:lstStyle/>
          <a:p>
            <a:pPr algn="l"/>
            <a:r>
              <a:rPr lang="pt-BR" altLang="pt-BR" sz="3000" b="1">
                <a:latin typeface="Arial" panose="020B0604020202020204" pitchFamily="34" charset="0"/>
              </a:rPr>
              <a:t>                     </a:t>
            </a:r>
            <a:r>
              <a:rPr lang="pt-BR" altLang="pt-BR" sz="3200" b="1">
                <a:solidFill>
                  <a:srgbClr val="CC3300"/>
                </a:solidFill>
                <a:latin typeface="Arial" panose="020B0604020202020204" pitchFamily="34" charset="0"/>
              </a:rPr>
              <a:t>Principais cuidados:</a:t>
            </a:r>
          </a:p>
          <a:p>
            <a:pPr algn="l"/>
            <a:r>
              <a:rPr lang="pt-BR" altLang="pt-BR" sz="3200" b="1">
                <a:solidFill>
                  <a:srgbClr val="CC3300"/>
                </a:solidFill>
                <a:latin typeface="Arial" panose="020B0604020202020204" pitchFamily="34" charset="0"/>
              </a:rPr>
              <a:t>            Prevenir o estado de choque</a:t>
            </a:r>
          </a:p>
          <a:p>
            <a:pPr algn="l"/>
            <a:r>
              <a:rPr lang="pt-BR" altLang="pt-BR" sz="3200" b="1">
                <a:solidFill>
                  <a:srgbClr val="CC3300"/>
                </a:solidFill>
                <a:latin typeface="Arial" panose="020B0604020202020204" pitchFamily="34" charset="0"/>
              </a:rPr>
              <a:t>            Controlar a dor</a:t>
            </a:r>
          </a:p>
          <a:p>
            <a:pPr algn="l"/>
            <a:r>
              <a:rPr lang="pt-BR" altLang="pt-BR" sz="3200" b="1">
                <a:solidFill>
                  <a:srgbClr val="CC3300"/>
                </a:solidFill>
                <a:latin typeface="Arial" panose="020B0604020202020204" pitchFamily="34" charset="0"/>
              </a:rPr>
              <a:t>            Evitar contaminação</a:t>
            </a:r>
            <a:endParaRPr lang="pt-BR" altLang="pt-BR" sz="3200" b="1">
              <a:latin typeface="Arial" panose="020B0604020202020204" pitchFamily="34" charset="0"/>
            </a:endParaRPr>
          </a:p>
          <a:p>
            <a:pPr algn="l"/>
            <a:endParaRPr lang="pt-BR" altLang="pt-BR" sz="3200" b="1">
              <a:latin typeface="Arial" panose="020B0604020202020204" pitchFamily="34" charset="0"/>
            </a:endParaRPr>
          </a:p>
          <a:p>
            <a:pPr algn="l"/>
            <a:r>
              <a:rPr lang="pt-BR" altLang="pt-BR" sz="3200" b="1">
                <a:solidFill>
                  <a:srgbClr val="006600"/>
                </a:solidFill>
                <a:latin typeface="Arial" panose="020B0604020202020204" pitchFamily="34" charset="0"/>
              </a:rPr>
              <a:t>Atenção :</a:t>
            </a:r>
          </a:p>
          <a:p>
            <a:pPr algn="l"/>
            <a:r>
              <a:rPr lang="pt-BR" altLang="pt-BR" sz="3200" b="1">
                <a:latin typeface="Arial" panose="020B0604020202020204" pitchFamily="34" charset="0"/>
              </a:rPr>
              <a:t>NÃO  aplique óleos, loções ou outras substâncias em queimaduras externas</a:t>
            </a:r>
          </a:p>
          <a:p>
            <a:pPr algn="l"/>
            <a:r>
              <a:rPr lang="pt-BR" altLang="pt-BR" sz="3200" b="1">
                <a:latin typeface="Arial" panose="020B0604020202020204" pitchFamily="34" charset="0"/>
              </a:rPr>
              <a:t>NÃO retire nada aderido na queimadura</a:t>
            </a:r>
          </a:p>
          <a:p>
            <a:pPr algn="l"/>
            <a:r>
              <a:rPr lang="pt-BR" altLang="pt-BR" sz="3200" b="1">
                <a:latin typeface="Arial" panose="020B0604020202020204" pitchFamily="34" charset="0"/>
              </a:rPr>
              <a:t>NÃO fure as bolhas</a:t>
            </a:r>
          </a:p>
          <a:p>
            <a:pPr algn="l"/>
            <a:r>
              <a:rPr lang="pt-BR" altLang="pt-BR" sz="3200" b="1">
                <a:latin typeface="Arial" panose="020B0604020202020204" pitchFamily="34" charset="0"/>
              </a:rPr>
              <a:t>NÃO toque na queimadura</a:t>
            </a:r>
          </a:p>
          <a:p>
            <a:pPr algn="l"/>
            <a:endParaRPr lang="pt-BR" altLang="pt-BR" sz="3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autoUpdateAnimBg="0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ítulo 1">
            <a:extLst>
              <a:ext uri="{FF2B5EF4-FFF2-40B4-BE49-F238E27FC236}">
                <a16:creationId xmlns:a16="http://schemas.microsoft.com/office/drawing/2014/main" id="{0CB9360A-EE2F-4939-8E53-A9ABBD5224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50179" name="Espaço Reservado para Conteúdo 3">
            <a:extLst>
              <a:ext uri="{FF2B5EF4-FFF2-40B4-BE49-F238E27FC236}">
                <a16:creationId xmlns:a16="http://schemas.microsoft.com/office/drawing/2014/main" id="{27EC1E62-997D-4448-AC9A-8C2F2222C7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0" y="-3175"/>
            <a:ext cx="6896100" cy="68961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9863A52-E8CA-4958-81C1-B7E7B1760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2DAD7D-56EF-4EFA-AC47-E4D6D58B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FERIDAS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549CDC-1875-4A7B-AF33-8613E91EA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413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C7A62D-B41F-4281-A35E-1616F5C16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4D8FD8-A298-4C91-ADF1-D9274B47B5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949D32E-D4CD-4A08-82BD-BE3C0959FD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998547"/>
            <a:ext cx="12157928" cy="427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81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C3A6AF-6778-4545-9B6C-ABAFB71BF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0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95BD82-AA42-4E8E-8231-F618B7841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pt-BR" sz="2800" dirty="0"/>
              <a:t>Cronograma da aula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C88F0E-478F-4056-9E2F-7E56458C9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175" y="2702964"/>
            <a:ext cx="3830805" cy="3913840"/>
          </a:xfrm>
        </p:spPr>
        <p:txBody>
          <a:bodyPr anchor="t">
            <a:normAutofit lnSpcReduction="10000"/>
          </a:bodyPr>
          <a:lstStyle/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Anatomia e Fisiologia básica da pele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Queimaduras: definição, tipos, classificação e cuidados evolutivos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Feridas: definição, avaliação</a:t>
            </a:r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classificação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Cicatrização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Importância da assepsia e cuidados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Sinais de alerta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munidade e cicatrização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Técnica básica para realização de curativos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Opções de tratamentos</a:t>
            </a:r>
          </a:p>
          <a:p>
            <a:pPr marL="0" indent="0">
              <a:buNone/>
            </a:pP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2511708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" y="0"/>
            <a:ext cx="11436824" cy="685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7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17FEF06-D95D-459D-8D42-7C0C93188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97"/>
            <a:ext cx="1219200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1EB1D8F-5845-4E6E-B29C-9D7A437F14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4000"/>
          </a:blip>
          <a:stretch>
            <a:fillRect/>
          </a:stretch>
        </p:blipFill>
        <p:spPr>
          <a:xfrm>
            <a:off x="0" y="-4492"/>
            <a:ext cx="12192000" cy="68609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" y="365125"/>
            <a:ext cx="11279188" cy="1325563"/>
          </a:xfrm>
          <a:solidFill>
            <a:schemeClr val="accent2"/>
          </a:solidFill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	CUIDADOS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862014" y="2055812"/>
            <a:ext cx="5157787" cy="458787"/>
          </a:xfrm>
          <a:solidFill>
            <a:schemeClr val="accent6"/>
          </a:solidFill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LEVES / SUPERFICIAIS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lavar com água e sabão</a:t>
            </a:r>
          </a:p>
          <a:p>
            <a:r>
              <a:rPr lang="pt-BR" dirty="0">
                <a:solidFill>
                  <a:schemeClr val="bg1"/>
                </a:solidFill>
              </a:rPr>
              <a:t>proteger com gaze ou pano limpo</a:t>
            </a:r>
          </a:p>
          <a:p>
            <a:r>
              <a:rPr lang="pt-BR" dirty="0">
                <a:solidFill>
                  <a:schemeClr val="bg1"/>
                </a:solidFill>
              </a:rPr>
              <a:t>não tentar retirar corpo estranho</a:t>
            </a:r>
          </a:p>
          <a:p>
            <a:r>
              <a:rPr lang="pt-BR" dirty="0">
                <a:solidFill>
                  <a:schemeClr val="bg1"/>
                </a:solidFill>
              </a:rPr>
              <a:t>não colocar nenhum produto</a:t>
            </a:r>
          </a:p>
          <a:p>
            <a:r>
              <a:rPr lang="pt-BR" dirty="0">
                <a:solidFill>
                  <a:schemeClr val="bg1"/>
                </a:solidFill>
              </a:rPr>
              <a:t>Não usar algodão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3"/>
          </p:nvPr>
        </p:nvSpPr>
        <p:spPr>
          <a:xfrm>
            <a:off x="6172200" y="2046287"/>
            <a:ext cx="5183188" cy="458788"/>
          </a:xfrm>
          <a:solidFill>
            <a:schemeClr val="accent6"/>
          </a:solidFill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GRAVES / PROFUNDOS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40867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cobrir com pano limpo</a:t>
            </a:r>
          </a:p>
          <a:p>
            <a:r>
              <a:rPr lang="pt-BR" dirty="0">
                <a:solidFill>
                  <a:schemeClr val="bg1"/>
                </a:solidFill>
              </a:rPr>
              <a:t>não lavar para não aumentar o risco de hemorragia</a:t>
            </a:r>
          </a:p>
          <a:p>
            <a:r>
              <a:rPr lang="pt-BR" dirty="0">
                <a:solidFill>
                  <a:schemeClr val="bg1"/>
                </a:solidFill>
              </a:rPr>
              <a:t>não remover objetos fixados no ferimento</a:t>
            </a:r>
          </a:p>
          <a:p>
            <a:r>
              <a:rPr lang="pt-BR" dirty="0">
                <a:solidFill>
                  <a:schemeClr val="bg1"/>
                </a:solidFill>
              </a:rPr>
              <a:t>usar técnicas para cessar hemorragia</a:t>
            </a:r>
          </a:p>
          <a:p>
            <a:r>
              <a:rPr lang="pt-BR" dirty="0">
                <a:solidFill>
                  <a:schemeClr val="bg1"/>
                </a:solidFill>
              </a:rPr>
              <a:t>providenciar transporte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78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B43E7A4-A120-4B42-BCB2-AAD8F7FB0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Ferida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Limpa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Contaminada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3DA6A412-A711-4EA7-82A6-16AA92AAD3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2066" t="37243" r="20027" b="13510"/>
          <a:stretch/>
        </p:blipFill>
        <p:spPr>
          <a:xfrm>
            <a:off x="1202753" y="2630508"/>
            <a:ext cx="4905738" cy="3129024"/>
          </a:xfrm>
          <a:prstGeom prst="rect">
            <a:avLst/>
          </a:prstGeom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A248731C-DAC5-4127-BE78-04F0CBAECE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0023" t="37163" r="18592" b="10891"/>
          <a:stretch/>
        </p:blipFill>
        <p:spPr>
          <a:xfrm>
            <a:off x="6301840" y="2641641"/>
            <a:ext cx="4930063" cy="31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52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Leve / Superficial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2DA985-B5EA-44D4-A0BD-6F80E38B7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r="3" b="2016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" r="3" b="783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01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Grave / Profunda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4D5485-23B5-4454-9B6C-644F433504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3" r="1" b="29254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" r="-1" b="-1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04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/>
              <a:t>Grave / Profunda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8" y="2139484"/>
            <a:ext cx="5462016" cy="409651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4C0FD28-EEC1-409F-9FA7-B1B5B0854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2" y="2648805"/>
            <a:ext cx="5596128" cy="30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11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564211"/>
            <a:ext cx="4571999" cy="11650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GRAVE / PROFUNDA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838199" y="2055327"/>
            <a:ext cx="4571999" cy="3776975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1800"/>
          </a:p>
          <a:p>
            <a:pPr marL="0"/>
            <a:endParaRPr lang="en-US" sz="1800"/>
          </a:p>
          <a:p>
            <a:pPr marL="0"/>
            <a:endParaRPr lang="en-US" sz="1800"/>
          </a:p>
        </p:txBody>
      </p:sp>
      <p:pic>
        <p:nvPicPr>
          <p:cNvPr id="7" name="Imagem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04" b="-2"/>
          <a:stretch/>
        </p:blipFill>
        <p:spPr>
          <a:xfrm rot="16200000">
            <a:off x="6125997" y="631418"/>
            <a:ext cx="5286197" cy="5157216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2342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B689E3B-84D0-4A3E-B266-2AB8339029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64586" y="5293460"/>
            <a:ext cx="5094520" cy="1325563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pt-BR" sz="3200" dirty="0"/>
              <a:t>Ferida não cirúrgica vascular crônica grau III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6" y="1325562"/>
            <a:ext cx="5094520" cy="382655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50" y="1325562"/>
            <a:ext cx="5472374" cy="3826551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0" y="238977"/>
            <a:ext cx="12192000" cy="69917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chemeClr val="bg1"/>
                </a:solidFill>
              </a:rPr>
              <a:t>FERIDA</a:t>
            </a:r>
          </a:p>
        </p:txBody>
      </p:sp>
      <p:sp>
        <p:nvSpPr>
          <p:cNvPr id="6" name="Título 6"/>
          <p:cNvSpPr txBox="1">
            <a:spLocks/>
          </p:cNvSpPr>
          <p:nvPr/>
        </p:nvSpPr>
        <p:spPr>
          <a:xfrm>
            <a:off x="6345450" y="5293459"/>
            <a:ext cx="5472374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/>
              <a:t>Ferida não cirúrgica crônica por pressão grau IV </a:t>
            </a:r>
          </a:p>
        </p:txBody>
      </p:sp>
    </p:spTree>
    <p:extLst>
      <p:ext uri="{BB962C8B-B14F-4D97-AF65-F5344CB8AC3E}">
        <p14:creationId xmlns:p14="http://schemas.microsoft.com/office/powerpoint/2010/main" val="3737973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072955F-E473-4941-BFF5-3D9AD0B8C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818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45DFF6-8651-4C1F-B470-80161213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Ulcera por pressão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58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F1018-D8CF-470B-95CB-FA93D331F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09F354-B184-4768-BED3-2CFF86ED1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8780BB9-75D4-4F54-B4A1-302B9F611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5881"/>
            <a:ext cx="12192001" cy="692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00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819C3-86FB-4113-AD6C-9329B0719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3" r="4933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4C731A-C673-4F6F-A505-DDCFD488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accent2"/>
                </a:solidFill>
              </a:rPr>
              <a:t>Video 1</a:t>
            </a:r>
            <a:br>
              <a:rPr lang="en-US" sz="4800" dirty="0"/>
            </a:br>
            <a:r>
              <a:rPr lang="en-US" sz="4800" dirty="0"/>
              <a:t>Pele 3D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96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DF8C8B-DA57-4D42-878E-3694F458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415385-45C9-483D-9764-BDAACB801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FE04946-DDFD-4DFC-8605-40FDC4AA6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45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75A6FD-108A-4257-8F05-23F5B3C0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C447FE-7B91-4A52-80B6-54AF17142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0F464FF-9C24-44BE-AFFF-E0B00010C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581" y="0"/>
            <a:ext cx="753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0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8B004-938A-4BD4-AB39-E7767C3B5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9E48F8-E6BF-4B05-84A7-D975DDA0E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681F32-4387-4B4E-ACB9-6246998C5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12172951" cy="690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41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D6F54-A795-4892-98A7-4E6AEBEAC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2F80EB-93F2-4335-8A4D-A7932CA64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9836B44-AB3F-4A9E-8588-8F6348EBF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50"/>
            <a:ext cx="12192000" cy="68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70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D2A018-46F4-42FB-8DA9-9661F05A4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Lesão vascular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D93A7211-0BB7-4726-82D5-F8CA58FB09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376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D400DAF1-9BF2-44F8-B460-A2BD1FF52F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3" r="-1" b="-1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1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5D10DAE-BDF1-4803-8A61-6EDDBC652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FB0EAF07-EE9E-47C1-8F7A-154E78E1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Cicatrização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7EB78DA-F4F8-4421-A013-1DB477322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430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8AADCC-D627-4268-A07A-3FC9EE383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1AF721-0160-4261-9694-3FBFC7A075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4AA0B1-8AFA-46AB-AA8F-7EB302F98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-12701"/>
            <a:ext cx="1217295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14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E27EC-E7AD-4430-8C3F-EDE1DF0E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4964AE-E6B3-460B-8436-D634F34DC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984DE3-C3E8-4C0E-8B66-935765DC9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5F343D5-09F8-4E3C-956A-B9AC69C87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7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99CC529-7DA4-492F-81AF-E2C2F6DE6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BA27781-D61E-41CF-87D5-B2957AAA40A1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8C35294-83AB-4CC0-B415-75B6E3BC2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5388" cy="823913"/>
          </a:xfrm>
          <a:solidFill>
            <a:schemeClr val="accent2"/>
          </a:solidFill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FATORES ADVERSOS À CICATRIZAÇÃO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BABA291-EC4A-47C2-88D1-FB83880CD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27647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pt-BR" sz="2800" dirty="0"/>
              <a:t>SISTÊMICOS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436EED1-3DD8-4922-8ED7-43676B7BEB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Má nutrição</a:t>
            </a:r>
          </a:p>
          <a:p>
            <a:pPr marL="514350" indent="-514350"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Doenças crônicas (</a:t>
            </a:r>
            <a:r>
              <a:rPr lang="pt-BR" dirty="0" err="1">
                <a:solidFill>
                  <a:schemeClr val="bg1"/>
                </a:solidFill>
              </a:rPr>
              <a:t>descomp</a:t>
            </a:r>
            <a:r>
              <a:rPr lang="pt-BR" dirty="0">
                <a:solidFill>
                  <a:schemeClr val="bg1"/>
                </a:solidFill>
              </a:rPr>
              <a:t>)</a:t>
            </a:r>
          </a:p>
          <a:p>
            <a:pPr marL="514350" indent="-514350"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Insuficiência do sistema imunológico</a:t>
            </a:r>
          </a:p>
          <a:p>
            <a:pPr marL="514350" indent="-514350"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Má circulação sanguínea</a:t>
            </a:r>
          </a:p>
          <a:p>
            <a:pPr marL="514350" indent="-514350"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Idade avançada</a:t>
            </a:r>
          </a:p>
          <a:p>
            <a:pPr marL="514350" indent="-514350"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Alguns medicamentos</a:t>
            </a:r>
          </a:p>
          <a:p>
            <a:pPr marL="514350" indent="-514350">
              <a:buAutoNum type="arabicPeriod"/>
            </a:pPr>
            <a:endParaRPr lang="pt-BR" dirty="0"/>
          </a:p>
          <a:p>
            <a:pPr marL="514350" indent="-514350">
              <a:buAutoNum type="arabicPeriod"/>
            </a:pPr>
            <a:endParaRPr lang="pt-BR" dirty="0"/>
          </a:p>
          <a:p>
            <a:pPr marL="514350" indent="-514350">
              <a:buAutoNum type="arabicPeriod"/>
            </a:pP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5128DE70-975F-443F-A852-D2DC069FD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27647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pt-BR" sz="2800" dirty="0"/>
              <a:t>LOCAIS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AF183A76-53B3-4258-9F1F-4DCC1E9B40F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Infecção</a:t>
            </a:r>
          </a:p>
          <a:p>
            <a:pPr marL="514350" indent="-514350"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Isquemia (falta aguda de oxigênio)</a:t>
            </a:r>
          </a:p>
          <a:p>
            <a:pPr marL="514350" indent="-514350"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Necrose (morte do tecido)</a:t>
            </a:r>
          </a:p>
          <a:p>
            <a:pPr marL="514350" indent="-514350"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Corpo estranho / crosta</a:t>
            </a:r>
          </a:p>
          <a:p>
            <a:pPr marL="514350" indent="-514350"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Agentes irritantes</a:t>
            </a:r>
          </a:p>
          <a:p>
            <a:pPr marL="514350" indent="-514350"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Lesão muito extensa</a:t>
            </a:r>
          </a:p>
          <a:p>
            <a:pPr marL="514350" indent="-514350">
              <a:buAutoNum type="arabicPeriod"/>
            </a:pPr>
            <a:endParaRPr lang="pt-BR" dirty="0"/>
          </a:p>
          <a:p>
            <a:pPr marL="514350" indent="-514350"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064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EED0F38-3BDA-4333-A857-7D8CE194A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B2E0CF-17C7-416C-A14B-1D8989794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90"/>
            <a:ext cx="4248407" cy="1124710"/>
          </a:xfrm>
        </p:spPr>
        <p:txBody>
          <a:bodyPr anchor="b">
            <a:norm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Importância da limpeza e curativo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74F1BA-3125-4124-9C00-90837267C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462163" cy="3628996"/>
          </a:xfrm>
        </p:spPr>
        <p:txBody>
          <a:bodyPr anchor="t">
            <a:normAutofit fontScale="92500"/>
          </a:bodyPr>
          <a:lstStyle/>
          <a:p>
            <a:pPr marL="514350" indent="-514350">
              <a:buAutoNum type="arabicPeriod"/>
            </a:pPr>
            <a:r>
              <a:rPr lang="pt-BR" dirty="0"/>
              <a:t>Evitar infecção por contaminação</a:t>
            </a:r>
          </a:p>
          <a:p>
            <a:pPr marL="514350" indent="-514350">
              <a:buAutoNum type="arabicPeriod"/>
            </a:pPr>
            <a:r>
              <a:rPr lang="pt-BR" dirty="0"/>
              <a:t>Acelerar a cicatrização</a:t>
            </a:r>
          </a:p>
          <a:p>
            <a:pPr marL="514350" indent="-514350">
              <a:buAutoNum type="arabicPeriod"/>
            </a:pPr>
            <a:r>
              <a:rPr lang="pt-BR" dirty="0"/>
              <a:t>Diminuir a cicatriz estética</a:t>
            </a:r>
          </a:p>
          <a:p>
            <a:pPr marL="514350" indent="-514350">
              <a:buAutoNum type="arabicPeriod"/>
            </a:pPr>
            <a:r>
              <a:rPr lang="pt-BR" dirty="0"/>
              <a:t>Retorno rápido a rotina diária</a:t>
            </a:r>
          </a:p>
          <a:p>
            <a:pPr marL="514350" indent="-514350">
              <a:buAutoNum type="arabicPeriod"/>
            </a:pPr>
            <a:r>
              <a:rPr lang="pt-BR" dirty="0"/>
              <a:t>Estancar sangramento</a:t>
            </a:r>
          </a:p>
          <a:p>
            <a:pPr marL="514350" indent="-514350">
              <a:buAutoNum type="arabicPeriod"/>
            </a:pPr>
            <a:r>
              <a:rPr lang="pt-BR" dirty="0"/>
              <a:t>Absorver secreções</a:t>
            </a:r>
          </a:p>
          <a:p>
            <a:pPr marL="514350" indent="-514350">
              <a:buAutoNum type="arabicPeriod"/>
            </a:pPr>
            <a:endParaRPr lang="pt-BR" sz="1700" dirty="0"/>
          </a:p>
          <a:p>
            <a:pPr marL="514350" indent="-514350">
              <a:buAutoNum type="arabicPeriod"/>
            </a:pPr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1966340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19131D-BD24-4CB9-BE35-59E3A7717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3" r="4933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A47538-496B-45DD-AFB0-F8BD633BE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accent2"/>
                </a:solidFill>
              </a:rPr>
              <a:t>Video 2</a:t>
            </a:r>
            <a:br>
              <a:rPr lang="en-US" sz="4800" dirty="0"/>
            </a:br>
            <a:r>
              <a:rPr lang="en-US" sz="4800" dirty="0" err="1"/>
              <a:t>Estrutura</a:t>
            </a:r>
            <a:r>
              <a:rPr lang="en-US" sz="4800" dirty="0"/>
              <a:t> da </a:t>
            </a:r>
            <a:r>
              <a:rPr lang="en-US" sz="4800" dirty="0" err="1"/>
              <a:t>pele</a:t>
            </a:r>
            <a:endParaRPr lang="en-US" sz="4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616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D2D1BA-AA00-4C9E-8226-8274E56A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sz="5400"/>
              <a:t>SINAIS DE ALERTA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A7C8ED-6AF9-480C-8085-E53924A7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t-BR" sz="2200"/>
              <a:t>Sinais flogísticos: dor, calor, rubor e secreção</a:t>
            </a:r>
          </a:p>
          <a:p>
            <a:pPr marL="514350" indent="-514350">
              <a:buAutoNum type="arabicPeriod"/>
            </a:pPr>
            <a:r>
              <a:rPr lang="pt-BR" sz="2200"/>
              <a:t>Enegrecimento da lesão</a:t>
            </a:r>
          </a:p>
          <a:p>
            <a:pPr marL="514350" indent="-514350">
              <a:buAutoNum type="arabicPeriod"/>
            </a:pPr>
            <a:r>
              <a:rPr lang="pt-BR" sz="2200"/>
              <a:t>Odor fétido</a:t>
            </a:r>
          </a:p>
          <a:p>
            <a:pPr marL="514350" indent="-514350">
              <a:buAutoNum type="arabicPeriod"/>
            </a:pPr>
            <a:r>
              <a:rPr lang="pt-BR" sz="2200"/>
              <a:t>Parada da cicatrização ou aumento</a:t>
            </a:r>
          </a:p>
          <a:p>
            <a:pPr marL="514350" indent="-514350">
              <a:buAutoNum type="arabicPeriod"/>
            </a:pPr>
            <a:r>
              <a:rPr lang="pt-BR" sz="2200"/>
              <a:t>Febre</a:t>
            </a:r>
          </a:p>
          <a:p>
            <a:pPr marL="514350" indent="-514350">
              <a:buAutoNum type="arabicPeriod"/>
            </a:pPr>
            <a:endParaRPr lang="pt-BR" sz="2200"/>
          </a:p>
          <a:p>
            <a:pPr marL="514350" indent="-514350">
              <a:buAutoNum type="arabicPeriod"/>
            </a:pPr>
            <a:endParaRPr lang="pt-BR" sz="2200"/>
          </a:p>
          <a:p>
            <a:pPr marL="514350" indent="-514350">
              <a:buAutoNum type="arabicPeriod"/>
            </a:pPr>
            <a:endParaRPr lang="pt-BR" sz="22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B4E680-853D-4938-9FC4-1CF9478787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7" r="1929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483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39BFF3F-0D58-4D01-AB1B-896D17BCE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>
            <a:normAutofit/>
          </a:bodyPr>
          <a:lstStyle/>
          <a:p>
            <a:pPr algn="r"/>
            <a:endParaRPr lang="pt-BR" sz="40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E061992-4B94-4E17-85A6-6B6C28995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183" r="1" b="6807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EECD72B-AA24-499F-8C18-7285B995E6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4702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B71A88-83A5-4D0B-AE2A-93608CCBD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776" y="4571423"/>
            <a:ext cx="5208544" cy="1770300"/>
          </a:xfrm>
        </p:spPr>
        <p:txBody>
          <a:bodyPr anchor="ctr">
            <a:normAutofit/>
          </a:bodyPr>
          <a:lstStyle/>
          <a:p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1556704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33979D-D72F-499D-B451-F7E7F48B3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C99482-0988-443D-A3C1-49FB472A1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4F26AC2-1364-4526-AD2B-168D7E636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CBAA8C6-6F0C-4157-83B4-57B86CB1D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466" y="0"/>
            <a:ext cx="3846909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B435855-6A0B-4EE6-93C1-85A7F2C0A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95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7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2B104D-C6D8-4CFC-91E8-B1A864CC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0219D7-1A88-4D94-9178-F06D9087F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C09184-68B9-4DD0-AB99-8EFBF0928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2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88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DD1CAE2-9533-46F8-A91E-6F8F5F54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sz="5400"/>
              <a:t>IMUNIDADE E CICATRIZAÇÃO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C2EA5D-6C82-464C-99BF-880B11760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200" dirty="0"/>
              <a:t>O processo fisiológico cicatricial é organizado e escalonado demandando um funcionamento harmônico do corpo.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8 remédios naturais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2C8529-881A-4FB3-B149-E3D348B73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04" r="21112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0099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819C3-86FB-4113-AD6C-9329B0719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2" t="1980" r="5365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4C731A-C673-4F6F-A505-DDCFD488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accent2"/>
                </a:solidFill>
              </a:rPr>
              <a:t>Video 3</a:t>
            </a:r>
            <a:br>
              <a:rPr lang="en-US" sz="4800" dirty="0"/>
            </a:br>
            <a:r>
              <a:rPr lang="en-US" sz="4800" dirty="0" err="1"/>
              <a:t>Cuidados</a:t>
            </a:r>
            <a:r>
              <a:rPr lang="en-US" sz="4800" dirty="0"/>
              <a:t> de </a:t>
            </a:r>
            <a:r>
              <a:rPr lang="en-US" sz="4800" dirty="0" err="1"/>
              <a:t>Feridas</a:t>
            </a:r>
            <a:r>
              <a:rPr lang="en-US" sz="4800" dirty="0"/>
              <a:t> simples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866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819C3-86FB-4113-AD6C-9329B0719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2" t="1980" r="5365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4C731A-C673-4F6F-A505-DDCFD488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accent2"/>
                </a:solidFill>
              </a:rPr>
              <a:t>Video 4</a:t>
            </a:r>
            <a:br>
              <a:rPr lang="en-US" sz="4800" dirty="0"/>
            </a:br>
            <a:r>
              <a:rPr lang="en-US" sz="4800" dirty="0" err="1"/>
              <a:t>Dica</a:t>
            </a:r>
            <a:r>
              <a:rPr lang="en-US" sz="4800" dirty="0"/>
              <a:t> band aid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973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768EA4-AEF6-4D4F-8141-828F69560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3206F0-31C1-49D7-9493-82E501423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665862B-445D-4E8E-88D0-4CA8715BF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871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E8359F7-D371-4668-A6E1-3C0B6DC41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30" t="25423" r="2227" b="19918"/>
          <a:stretch/>
        </p:blipFill>
        <p:spPr>
          <a:xfrm>
            <a:off x="5926240" y="10"/>
            <a:ext cx="6265758" cy="2285990"/>
          </a:xfrm>
          <a:custGeom>
            <a:avLst/>
            <a:gdLst/>
            <a:ahLst/>
            <a:cxnLst/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60D69ED-CC75-49EF-8C9E-AF8E3D4EA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74" r="-2" b="19264"/>
          <a:stretch/>
        </p:blipFill>
        <p:spPr>
          <a:xfrm>
            <a:off x="6984273" y="2286000"/>
            <a:ext cx="5207727" cy="2286000"/>
          </a:xfrm>
          <a:custGeom>
            <a:avLst/>
            <a:gdLst/>
            <a:ahLst/>
            <a:cxnLst/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DF3EFEC-9E49-46EF-9466-49DC39E201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30"/>
          <a:stretch/>
        </p:blipFill>
        <p:spPr>
          <a:xfrm>
            <a:off x="8047618" y="4572000"/>
            <a:ext cx="4144382" cy="2286000"/>
          </a:xfrm>
          <a:custGeom>
            <a:avLst/>
            <a:gdLst/>
            <a:ahLst/>
            <a:cxnLst/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11" name="Freeform 16">
            <a:extLst>
              <a:ext uri="{FF2B5EF4-FFF2-40B4-BE49-F238E27FC236}">
                <a16:creationId xmlns:a16="http://schemas.microsoft.com/office/drawing/2014/main" id="{98BA90CC-0056-473E-80AE-8CB0EE6AC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96E232-7219-4009-893A-28527CADC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02664" cy="6858000"/>
          </a:xfrm>
          <a:custGeom>
            <a:avLst/>
            <a:gdLst>
              <a:gd name="connsiteX0" fmla="*/ 0 w 9102664"/>
              <a:gd name="connsiteY0" fmla="*/ 0 h 6858000"/>
              <a:gd name="connsiteX1" fmla="*/ 5926510 w 9102664"/>
              <a:gd name="connsiteY1" fmla="*/ 0 h 6858000"/>
              <a:gd name="connsiteX2" fmla="*/ 9102664 w 9102664"/>
              <a:gd name="connsiteY2" fmla="*/ 6858000 h 6858000"/>
              <a:gd name="connsiteX3" fmla="*/ 0 w 91026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02664" h="6858000">
                <a:moveTo>
                  <a:pt x="0" y="0"/>
                </a:moveTo>
                <a:lnTo>
                  <a:pt x="5926510" y="0"/>
                </a:lnTo>
                <a:lnTo>
                  <a:pt x="91026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5BB77E-7DDF-4346-AA82-E11BCB3E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574" y="2953946"/>
            <a:ext cx="5191125" cy="1325563"/>
          </a:xfrm>
        </p:spPr>
        <p:txBody>
          <a:bodyPr>
            <a:normAutofit/>
          </a:bodyPr>
          <a:lstStyle/>
          <a:p>
            <a:r>
              <a:rPr lang="pt-BR" sz="5400" dirty="0"/>
              <a:t>Bolhas nos pés</a:t>
            </a:r>
          </a:p>
        </p:txBody>
      </p:sp>
    </p:spTree>
    <p:extLst>
      <p:ext uri="{BB962C8B-B14F-4D97-AF65-F5344CB8AC3E}">
        <p14:creationId xmlns:p14="http://schemas.microsoft.com/office/powerpoint/2010/main" val="2123015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819C3-86FB-4113-AD6C-9329B0719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2" t="1980" r="5365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4C731A-C673-4F6F-A505-DDCFD488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7086" y="1122363"/>
            <a:ext cx="416487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accent2"/>
                </a:solidFill>
              </a:rPr>
              <a:t>Video 5</a:t>
            </a:r>
            <a:br>
              <a:rPr lang="en-US" sz="4800" dirty="0"/>
            </a:br>
            <a:r>
              <a:rPr lang="en-US" sz="4800" dirty="0" err="1"/>
              <a:t>Dicas</a:t>
            </a:r>
            <a:r>
              <a:rPr lang="en-US" sz="4800" dirty="0"/>
              <a:t> </a:t>
            </a:r>
            <a:r>
              <a:rPr lang="en-US" sz="4800" dirty="0" err="1"/>
              <a:t>tto</a:t>
            </a:r>
            <a:r>
              <a:rPr lang="en-US" sz="4800" dirty="0"/>
              <a:t> </a:t>
            </a:r>
            <a:r>
              <a:rPr lang="en-US" sz="4800" dirty="0" err="1"/>
              <a:t>bolhas</a:t>
            </a:r>
            <a:endParaRPr lang="en-US" sz="4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434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6A530-973A-4FD1-9B69-76B52988A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6FB1C8C2-17E6-450B-8747-D83FFB6CC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2" y="1257322"/>
            <a:ext cx="6492333" cy="4899874"/>
          </a:xfrm>
        </p:spPr>
      </p:pic>
    </p:spTree>
    <p:extLst>
      <p:ext uri="{BB962C8B-B14F-4D97-AF65-F5344CB8AC3E}">
        <p14:creationId xmlns:p14="http://schemas.microsoft.com/office/powerpoint/2010/main" val="11154496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CC178E48-8371-42C0-897C-6D06905CC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endParaRPr lang="pt-BR" sz="400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47BC3B-2CDE-46FC-BD4D-40DEBFD76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9145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23D9740-2341-4AF2-9DF0-312E4CD72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" r="1" b="1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0DDF0D2A-1B96-447E-BB7A-ACDECDF95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endParaRPr lang="pt-BR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7495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7A8D12-42BE-42E3-ADFB-A9BE8FC1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F5CFC8-424E-4A43-86A1-4B00B4317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0CECD2-4106-4981-8666-C4210DBF2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77" t="13333" r="15747" b="9930"/>
          <a:stretch/>
        </p:blipFill>
        <p:spPr>
          <a:xfrm>
            <a:off x="-1" y="0"/>
            <a:ext cx="10770919" cy="679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89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0EA711-F1F8-4669-B75E-B946D032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836AD4-0147-4310-9FE9-B9E5CB05A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B447C10-4270-448B-879C-D39B25B39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97" t="12814" r="15941" b="5324"/>
          <a:stretch/>
        </p:blipFill>
        <p:spPr>
          <a:xfrm>
            <a:off x="-1" y="0"/>
            <a:ext cx="10270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93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5E36D-5C13-401E-85A3-758116ACC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EFC6ED-7844-450B-81EA-559709105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1A55E29-7AAC-4272-B9E8-ED6AA8E15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03" t="28052" r="16038" b="5324"/>
          <a:stretch/>
        </p:blipFill>
        <p:spPr>
          <a:xfrm>
            <a:off x="0" y="0"/>
            <a:ext cx="11964668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0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04FE68F-C7F5-46FD-955D-E9CF0B8EF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12" r="1" b="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3EAB88-071A-4245-B6D8-1F56959D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pt-BR" sz="3600" dirty="0"/>
              <a:t>Classificação das Queimaduras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E73EB3-5628-4211-BA02-73FFA101B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t-BR" sz="1800"/>
              <a:t>Por agente causador</a:t>
            </a:r>
          </a:p>
          <a:p>
            <a:pPr marL="514350" indent="-514350">
              <a:buAutoNum type="arabicPeriod"/>
            </a:pPr>
            <a:r>
              <a:rPr lang="pt-BR" sz="1800"/>
              <a:t>Por profundidade da lesão</a:t>
            </a:r>
          </a:p>
          <a:p>
            <a:pPr marL="514350" indent="-514350">
              <a:buAutoNum type="arabicPeriod"/>
            </a:pPr>
            <a:r>
              <a:rPr lang="pt-BR" sz="1800"/>
              <a:t>Por superfície área corporal afetada</a:t>
            </a:r>
          </a:p>
          <a:p>
            <a:pPr marL="514350" indent="-514350">
              <a:buAutoNum type="arabicPeriod"/>
            </a:pPr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997683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F4F4D7-7953-4A3A-8CB1-5D196DADB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7E054F-5F67-45E3-8E0B-5E9F0E45B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Primeiros socorros - Queimaduras">
            <a:extLst>
              <a:ext uri="{FF2B5EF4-FFF2-40B4-BE49-F238E27FC236}">
                <a16:creationId xmlns:a16="http://schemas.microsoft.com/office/drawing/2014/main" id="{A7BA4D2A-C32C-4F97-8FF0-50E469B73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919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1">
            <a:extLst>
              <a:ext uri="{FF2B5EF4-FFF2-40B4-BE49-F238E27FC236}">
                <a16:creationId xmlns:a16="http://schemas.microsoft.com/office/drawing/2014/main" id="{59D5317E-24E1-4F56-A126-DE8620B5AE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47107" name="Espaço Reservado para Conteúdo 3">
            <a:extLst>
              <a:ext uri="{FF2B5EF4-FFF2-40B4-BE49-F238E27FC236}">
                <a16:creationId xmlns:a16="http://schemas.microsoft.com/office/drawing/2014/main" id="{09841D94-2F68-494E-91D9-ED84FFC213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175"/>
            <a:ext cx="12192000" cy="686117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F65B7B-F102-41DE-B5AC-F53F88B3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4691E3-5E1D-4683-9D72-885048761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57800"/>
            <a:ext cx="12192000" cy="1591759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</a:rPr>
              <a:t>4º grau é carbonização</a:t>
            </a:r>
          </a:p>
        </p:txBody>
      </p:sp>
      <p:pic>
        <p:nvPicPr>
          <p:cNvPr id="20482" name="Picture 2" descr="Classificação de queimaduras">
            <a:extLst>
              <a:ext uri="{FF2B5EF4-FFF2-40B4-BE49-F238E27FC236}">
                <a16:creationId xmlns:a16="http://schemas.microsoft.com/office/drawing/2014/main" id="{20FFBB58-F9BC-4130-AE4C-7C9982438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2191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392</Words>
  <Application>Microsoft Office PowerPoint</Application>
  <PresentationFormat>Widescreen</PresentationFormat>
  <Paragraphs>110</Paragraphs>
  <Slides>53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59" baseType="lpstr">
      <vt:lpstr>Arial</vt:lpstr>
      <vt:lpstr>Avenir Next LT Pro</vt:lpstr>
      <vt:lpstr>Calibri</vt:lpstr>
      <vt:lpstr>Calibri Light</vt:lpstr>
      <vt:lpstr>Times New Roman</vt:lpstr>
      <vt:lpstr>Tema do Office</vt:lpstr>
      <vt:lpstr>FERIMENTOS E QUEIMADURAS</vt:lpstr>
      <vt:lpstr>Cronograma da aula</vt:lpstr>
      <vt:lpstr>Video 1 Pele 3D</vt:lpstr>
      <vt:lpstr>Video 2 Estrutura da pele</vt:lpstr>
      <vt:lpstr>Apresentação do PowerPoint</vt:lpstr>
      <vt:lpstr>Classificação das Queimaduras</vt:lpstr>
      <vt:lpstr>Apresentação do PowerPoint</vt:lpstr>
      <vt:lpstr>Apresentação do PowerPoint</vt:lpstr>
      <vt:lpstr>Apresentação do PowerPoint</vt:lpstr>
      <vt:lpstr>1ºGRAU</vt:lpstr>
      <vt:lpstr>2º GRAU</vt:lpstr>
      <vt:lpstr>3º GRAU</vt:lpstr>
      <vt:lpstr>4º GRAU</vt:lpstr>
      <vt:lpstr> % CORPORAL QUEIMADA </vt:lpstr>
      <vt:lpstr>Apresentação do PowerPoint</vt:lpstr>
      <vt:lpstr>Apresentação do PowerPoint</vt:lpstr>
      <vt:lpstr>Apresentação do PowerPoint</vt:lpstr>
      <vt:lpstr>FERIDAS</vt:lpstr>
      <vt:lpstr>Apresentação do PowerPoint</vt:lpstr>
      <vt:lpstr>Apresentação do PowerPoint</vt:lpstr>
      <vt:lpstr> CUIDADOS</vt:lpstr>
      <vt:lpstr>Ferida Limpa e Contaminada</vt:lpstr>
      <vt:lpstr>Leve / Superficial</vt:lpstr>
      <vt:lpstr>Grave / Profunda</vt:lpstr>
      <vt:lpstr>Grave / Profunda</vt:lpstr>
      <vt:lpstr>GRAVE / PROFUNDA</vt:lpstr>
      <vt:lpstr>Ferida não cirúrgica vascular crônica grau III </vt:lpstr>
      <vt:lpstr>Ulcera por pressão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Lesão vascular</vt:lpstr>
      <vt:lpstr>Cicatrização</vt:lpstr>
      <vt:lpstr>Apresentação do PowerPoint</vt:lpstr>
      <vt:lpstr>Apresentação do PowerPoint</vt:lpstr>
      <vt:lpstr>FATORES ADVERSOS À CICATRIZAÇÃO</vt:lpstr>
      <vt:lpstr>Importância da limpeza e curativo</vt:lpstr>
      <vt:lpstr>SINAIS DE ALERTA</vt:lpstr>
      <vt:lpstr>Apresentação do PowerPoint</vt:lpstr>
      <vt:lpstr>Apresentação do PowerPoint</vt:lpstr>
      <vt:lpstr>Apresentação do PowerPoint</vt:lpstr>
      <vt:lpstr>IMUNIDADE E CICATRIZAÇÃO</vt:lpstr>
      <vt:lpstr>Video 3 Cuidados de Feridas simples</vt:lpstr>
      <vt:lpstr>Video 4 Dica band aid</vt:lpstr>
      <vt:lpstr>Apresentação do PowerPoint</vt:lpstr>
      <vt:lpstr>Bolhas nos pés</vt:lpstr>
      <vt:lpstr>Video 5 Dicas tto bolhas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FERIMENTOS E QUEIMADURAS</dc:title>
  <dc:creator>Victor Hugo Braga</dc:creator>
  <cp:lastModifiedBy>Victor Hugo Braga</cp:lastModifiedBy>
  <cp:revision>1</cp:revision>
  <dcterms:created xsi:type="dcterms:W3CDTF">2021-01-27T12:17:54Z</dcterms:created>
  <dcterms:modified xsi:type="dcterms:W3CDTF">2021-01-27T12:20:06Z</dcterms:modified>
</cp:coreProperties>
</file>