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81" r:id="rId5"/>
    <p:sldId id="382" r:id="rId6"/>
    <p:sldId id="262" r:id="rId7"/>
    <p:sldId id="263" r:id="rId8"/>
    <p:sldId id="264" r:id="rId9"/>
    <p:sldId id="284" r:id="rId10"/>
    <p:sldId id="285" r:id="rId11"/>
    <p:sldId id="260" r:id="rId12"/>
    <p:sldId id="286" r:id="rId13"/>
    <p:sldId id="289" r:id="rId14"/>
    <p:sldId id="288" r:id="rId15"/>
    <p:sldId id="287" r:id="rId16"/>
    <p:sldId id="292" r:id="rId17"/>
    <p:sldId id="293" r:id="rId18"/>
    <p:sldId id="294" r:id="rId19"/>
    <p:sldId id="295" r:id="rId20"/>
    <p:sldId id="291" r:id="rId21"/>
    <p:sldId id="298" r:id="rId22"/>
    <p:sldId id="269" r:id="rId23"/>
    <p:sldId id="367" r:id="rId24"/>
    <p:sldId id="385" r:id="rId25"/>
    <p:sldId id="265" r:id="rId26"/>
    <p:sldId id="335" r:id="rId27"/>
    <p:sldId id="339" r:id="rId28"/>
    <p:sldId id="340" r:id="rId29"/>
    <p:sldId id="349" r:id="rId30"/>
    <p:sldId id="384" r:id="rId31"/>
    <p:sldId id="348" r:id="rId32"/>
    <p:sldId id="351" r:id="rId33"/>
    <p:sldId id="360" r:id="rId34"/>
    <p:sldId id="352" r:id="rId35"/>
    <p:sldId id="353" r:id="rId36"/>
    <p:sldId id="356" r:id="rId37"/>
    <p:sldId id="362" r:id="rId38"/>
    <p:sldId id="363" r:id="rId39"/>
    <p:sldId id="354" r:id="rId40"/>
    <p:sldId id="380" r:id="rId41"/>
    <p:sldId id="355" r:id="rId42"/>
    <p:sldId id="358" r:id="rId43"/>
    <p:sldId id="357" r:id="rId44"/>
    <p:sldId id="361" r:id="rId45"/>
    <p:sldId id="344" r:id="rId46"/>
    <p:sldId id="343" r:id="rId47"/>
    <p:sldId id="347" r:id="rId48"/>
    <p:sldId id="346" r:id="rId49"/>
    <p:sldId id="365" r:id="rId50"/>
    <p:sldId id="364" r:id="rId51"/>
    <p:sldId id="369" r:id="rId52"/>
    <p:sldId id="370" r:id="rId53"/>
    <p:sldId id="371" r:id="rId54"/>
    <p:sldId id="374" r:id="rId55"/>
    <p:sldId id="299" r:id="rId56"/>
    <p:sldId id="300" r:id="rId57"/>
    <p:sldId id="386" r:id="rId58"/>
    <p:sldId id="375" r:id="rId59"/>
    <p:sldId id="301" r:id="rId60"/>
    <p:sldId id="302" r:id="rId61"/>
    <p:sldId id="387" r:id="rId62"/>
    <p:sldId id="388" r:id="rId63"/>
    <p:sldId id="376" r:id="rId64"/>
    <p:sldId id="267" r:id="rId65"/>
    <p:sldId id="268" r:id="rId66"/>
    <p:sldId id="266" r:id="rId67"/>
    <p:sldId id="377" r:id="rId68"/>
    <p:sldId id="337" r:id="rId69"/>
    <p:sldId id="338" r:id="rId70"/>
    <p:sldId id="271" r:id="rId71"/>
    <p:sldId id="389" r:id="rId72"/>
    <p:sldId id="390" r:id="rId73"/>
    <p:sldId id="391" r:id="rId74"/>
    <p:sldId id="276" r:id="rId75"/>
    <p:sldId id="283" r:id="rId76"/>
    <p:sldId id="392" r:id="rId77"/>
    <p:sldId id="393" r:id="rId78"/>
    <p:sldId id="394" r:id="rId79"/>
    <p:sldId id="275" r:id="rId80"/>
    <p:sldId id="280" r:id="rId81"/>
    <p:sldId id="396" r:id="rId82"/>
    <p:sldId id="395" r:id="rId83"/>
    <p:sldId id="281" r:id="rId84"/>
    <p:sldId id="378" r:id="rId85"/>
    <p:sldId id="279" r:id="rId86"/>
    <p:sldId id="397" r:id="rId87"/>
    <p:sldId id="398" r:id="rId88"/>
    <p:sldId id="400" r:id="rId89"/>
    <p:sldId id="379" r:id="rId90"/>
    <p:sldId id="278" r:id="rId91"/>
    <p:sldId id="272" r:id="rId92"/>
    <p:sldId id="274" r:id="rId93"/>
    <p:sldId id="402" r:id="rId94"/>
    <p:sldId id="404" r:id="rId95"/>
    <p:sldId id="324" r:id="rId96"/>
    <p:sldId id="326" r:id="rId97"/>
    <p:sldId id="325" r:id="rId98"/>
    <p:sldId id="327" r:id="rId99"/>
    <p:sldId id="329" r:id="rId100"/>
    <p:sldId id="330" r:id="rId101"/>
    <p:sldId id="331" r:id="rId102"/>
    <p:sldId id="328" r:id="rId103"/>
    <p:sldId id="333" r:id="rId104"/>
    <p:sldId id="332" r:id="rId105"/>
    <p:sldId id="303" r:id="rId106"/>
    <p:sldId id="336" r:id="rId107"/>
    <p:sldId id="366" r:id="rId10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D46974-8D2B-4B6A-B718-5510D77B1A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DE30489-F6D4-4448-ADE1-8A7B8F208F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75F5F31-8EE2-4788-B3B3-1728DD915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F73D-AD03-4E20-871C-0261DE970DA8}" type="datetimeFigureOut">
              <a:rPr lang="pt-BR" smtClean="0"/>
              <a:t>27/01/2021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0280EFC-3EF8-47A1-BF39-EF4EBA099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CEF24D6-B8E9-4F49-BB31-283833A27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BD9F-FCBE-4482-A7D3-599897FEAB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9824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E58F64-77CD-4B37-84BA-CB846D538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810A081-8179-409A-AB38-8BF9D1F2B1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72065D7-59DF-461A-99DF-A30C576C4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F73D-AD03-4E20-871C-0261DE970DA8}" type="datetimeFigureOut">
              <a:rPr lang="pt-BR" smtClean="0"/>
              <a:t>27/01/2021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2EDCDF-E94D-4C09-9BFF-02F405390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FC13E73-E664-451C-B26E-45E18FE0E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BD9F-FCBE-4482-A7D3-599897FEAB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2128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937F896-0158-4B19-B32F-D50BB34059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DD681AB-E68A-4DD4-857B-C60C4086A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AD1CE67-3743-4B25-850D-0C6536EB3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F73D-AD03-4E20-871C-0261DE970DA8}" type="datetimeFigureOut">
              <a:rPr lang="pt-BR" smtClean="0"/>
              <a:t>27/01/2021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6342277-21C3-4D85-B2E3-199CEBA2C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2271A5B-A197-4829-B6BB-332FBF6ED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BD9F-FCBE-4482-A7D3-599897FEAB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9708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B5D7C6-8C6E-4746-AF5F-519910826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2F3C5D8-BD5A-4A4E-802B-5F010301D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9B90EB6-5975-4F01-9B21-1415B637F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F73D-AD03-4E20-871C-0261DE970DA8}" type="datetimeFigureOut">
              <a:rPr lang="pt-BR" smtClean="0"/>
              <a:t>27/01/2021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874D52-A37C-407E-8831-7A1D38714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DFA5843-0543-496C-8A8B-44B1212A1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BD9F-FCBE-4482-A7D3-599897FEAB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6558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E3AEDB-9C4E-456F-AB78-EA2289827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3970C81-CBC9-4273-A086-D39EAB8E6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69A025A-C8D1-4ECE-A8DC-4760B7BED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F73D-AD03-4E20-871C-0261DE970DA8}" type="datetimeFigureOut">
              <a:rPr lang="pt-BR" smtClean="0"/>
              <a:t>27/01/2021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DF053F8-E178-4BA0-A0DF-8B8778640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902EE66-BA3C-40EB-BCCE-670E1E397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BD9F-FCBE-4482-A7D3-599897FEAB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5061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63DDDC-C0A4-4EA9-8D41-338B10783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DE4B24-EA4C-4BFD-971A-F272E873DA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4EA33CD-2F97-4BA9-BB97-F016BC3FEC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D9DC2AC-2FFE-4A3B-AD6F-623C816AB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F73D-AD03-4E20-871C-0261DE970DA8}" type="datetimeFigureOut">
              <a:rPr lang="pt-BR" smtClean="0"/>
              <a:t>27/01/2021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1E03716-A5EF-4371-979D-5F1CB8463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411B5AD-56EA-4DAD-894F-985966F11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BD9F-FCBE-4482-A7D3-599897FEAB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9204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F15952-5917-4832-83AB-9D905D597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D95BA1B-7B1C-475F-9526-4068C0FBF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3FEAF2E-31EB-495E-9EC9-AC131FBC1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25FE6B0-7F13-49D2-9CD3-3D33B3618E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53595E2-443F-49DC-A801-D0324D77B0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0A43683-DC0F-4CEC-BF27-2BFCEC00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F73D-AD03-4E20-871C-0261DE970DA8}" type="datetimeFigureOut">
              <a:rPr lang="pt-BR" smtClean="0"/>
              <a:t>27/01/2021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38B51CB-4CA8-4252-9B1D-19BE7F294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084E9A3-C991-4057-8350-83CBE64B6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BD9F-FCBE-4482-A7D3-599897FEAB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2975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173F00-978D-4F36-8F1F-864EECB4B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500FCA2-14EB-43C5-B402-70FDE4749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F73D-AD03-4E20-871C-0261DE970DA8}" type="datetimeFigureOut">
              <a:rPr lang="pt-BR" smtClean="0"/>
              <a:t>27/01/2021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3C15DA4-BA59-48B9-9EFB-F05B77A03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B27B7B7-A344-4CA3-80A5-FDD1DD687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BD9F-FCBE-4482-A7D3-599897FEAB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6054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50DCE33-5864-44F5-9B1B-03A6CBEBC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F73D-AD03-4E20-871C-0261DE970DA8}" type="datetimeFigureOut">
              <a:rPr lang="pt-BR" smtClean="0"/>
              <a:t>27/01/2021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2152ECD-602B-4741-BBF2-577AF22F9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3BF5BFB-EE78-400D-833E-F61824A12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BD9F-FCBE-4482-A7D3-599897FEAB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0966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0980FE-ED1E-4829-8286-A1811C7F3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D41F6AF-B4C5-44BC-94A5-EDDFAC87E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BA2F831-4AD4-4401-9382-C739A4CB9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FC40E0B-BD86-4222-90E1-623344D1B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F73D-AD03-4E20-871C-0261DE970DA8}" type="datetimeFigureOut">
              <a:rPr lang="pt-BR" smtClean="0"/>
              <a:t>27/01/2021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1B1AD24-5A6A-4C21-9CF4-5B68932B3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8D7804B-7437-47BC-9A89-7CC225313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BD9F-FCBE-4482-A7D3-599897FEAB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7242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3C145-B9F4-49A3-AF76-8A53423D6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341520-F1C5-49A1-A201-18C0C7F2D8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9DDCE02-63CC-4198-82C1-9E1B73E59D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679E62D-41BF-404F-BC8A-1DC31DB47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F73D-AD03-4E20-871C-0261DE970DA8}" type="datetimeFigureOut">
              <a:rPr lang="pt-BR" smtClean="0"/>
              <a:t>27/01/2021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2DFB816-7B50-4D83-988E-46DC85D1C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3E11FDF-D05E-4F4C-94D8-E8168B85E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BD9F-FCBE-4482-A7D3-599897FEAB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686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FCA930C-CCAE-4F22-B08D-F8F3D0166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C622EB2-270D-4E2B-9860-AAFB90303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5640CA9-5568-445B-A5E9-BFB16DCBD5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6F73D-AD03-4E20-871C-0261DE970DA8}" type="datetimeFigureOut">
              <a:rPr lang="pt-BR" smtClean="0"/>
              <a:t>27/01/2021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B726854-80D3-4737-8F2F-0A5029D9F3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319DCC8-F934-4908-8C74-374FED62A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DBD9F-FCBE-4482-A7D3-599897FEAB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828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7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com a mão na boca&#10;&#10;Descrição gerada automaticamente com confiança baixa">
            <a:extLst>
              <a:ext uri="{FF2B5EF4-FFF2-40B4-BE49-F238E27FC236}">
                <a16:creationId xmlns:a16="http://schemas.microsoft.com/office/drawing/2014/main" id="{9B2EF147-3C58-4D63-8221-D2D2C4D6D3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6000"/>
          </a:blip>
          <a:srcRect l="6055" r="1055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E764FA6-7268-4287-B875-FC0400792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37558"/>
            <a:ext cx="12191980" cy="2392511"/>
          </a:xfr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rmAutofit/>
          </a:bodyPr>
          <a:lstStyle/>
          <a:p>
            <a:pPr algn="l"/>
            <a:r>
              <a:rPr lang="pt-BR" sz="8100" b="1" dirty="0">
                <a:ln w="22225">
                  <a:solidFill>
                    <a:schemeClr val="tx1"/>
                  </a:solidFill>
                  <a:miter lim="800000"/>
                </a:ln>
                <a:noFill/>
                <a:effectLst/>
                <a:ea typeface="Calibri" panose="020F0502020204030204" pitchFamily="34" charset="0"/>
                <a:cs typeface="Roboto"/>
              </a:rPr>
              <a:t>	Lidando com Problemas 	</a:t>
            </a:r>
            <a:r>
              <a:rPr lang="pt-BR" sz="8100" b="1" dirty="0" err="1">
                <a:ln w="22225">
                  <a:solidFill>
                    <a:schemeClr val="tx1"/>
                  </a:solidFill>
                  <a:miter lim="800000"/>
                </a:ln>
                <a:noFill/>
                <a:effectLst/>
                <a:ea typeface="Calibri" panose="020F0502020204030204" pitchFamily="34" charset="0"/>
                <a:cs typeface="Roboto"/>
              </a:rPr>
              <a:t>Respiratóriosna</a:t>
            </a:r>
            <a:r>
              <a:rPr lang="pt-BR" sz="8100" b="1" dirty="0">
                <a:ln w="22225">
                  <a:solidFill>
                    <a:schemeClr val="tx1"/>
                  </a:solidFill>
                  <a:miter lim="800000"/>
                </a:ln>
                <a:noFill/>
                <a:effectLst/>
                <a:ea typeface="Calibri" panose="020F0502020204030204" pitchFamily="34" charset="0"/>
                <a:cs typeface="Roboto"/>
              </a:rPr>
              <a:t> Missão</a:t>
            </a:r>
            <a:endParaRPr lang="pt-BR" sz="8100" b="1" dirty="0">
              <a:ln w="22225">
                <a:solidFill>
                  <a:schemeClr val="tx1"/>
                </a:solidFill>
                <a:miter lim="800000"/>
              </a:ln>
              <a:noFill/>
            </a:endParaRP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B866E74A-32F4-4912-9666-69157844EC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200" y="4572002"/>
            <a:ext cx="10261600" cy="1202995"/>
          </a:xfrm>
        </p:spPr>
        <p:txBody>
          <a:bodyPr>
            <a:normAutofit/>
          </a:bodyPr>
          <a:lstStyle/>
          <a:p>
            <a:pPr algn="l"/>
            <a:r>
              <a:rPr lang="pt-BR" dirty="0"/>
              <a:t>Dr. Victor Hugo M. Braga</a:t>
            </a:r>
          </a:p>
          <a:p>
            <a:pPr algn="l"/>
            <a:r>
              <a:rPr lang="pt-BR" dirty="0"/>
              <a:t>Medicina do Estilo de Vida e Missão</a:t>
            </a:r>
          </a:p>
        </p:txBody>
      </p:sp>
    </p:spTree>
    <p:extLst>
      <p:ext uri="{BB962C8B-B14F-4D97-AF65-F5344CB8AC3E}">
        <p14:creationId xmlns:p14="http://schemas.microsoft.com/office/powerpoint/2010/main" val="2698471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353050" cy="320992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0"/>
            <a:ext cx="4114800" cy="356235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33725"/>
            <a:ext cx="7458075" cy="372427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870" y="424180"/>
            <a:ext cx="8884024" cy="607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8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BFE100-532D-42C3-9A7B-E809B0FD9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4210C00-592F-49C1-8AE8-F7D2D36B3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A1F2318-71D7-4EC3-A022-DBEB815D5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790" y="0"/>
            <a:ext cx="9322420" cy="688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7824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DA4B3E-A6E3-4750-8112-128B6DC72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B4A5423-DC02-4510-AE07-A737FAD233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6B027A9-59B7-47D6-A7D2-3EFD938D4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09186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C5EB5D-951E-466D-AD07-550618998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E416D0D-C2CF-4FC3-A941-B220FDC90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 descr="Tuberculose - o que é, causas, sintomas, tratamento, tem cura?">
            <a:extLst>
              <a:ext uri="{FF2B5EF4-FFF2-40B4-BE49-F238E27FC236}">
                <a16:creationId xmlns:a16="http://schemas.microsoft.com/office/drawing/2014/main" id="{5482D7C0-BE5A-4E86-B163-5E6B5061A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865" y="1113128"/>
            <a:ext cx="9574270" cy="577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75674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EA8952-3007-4F36-91EC-AD09CDB70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509D0D8-D40D-411D-973B-DB444C9B3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A87AF63-E0C7-4C21-8E25-79D8935D1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11595F9-54C8-423E-A267-B3C613CBB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390" y="2100627"/>
            <a:ext cx="3987610" cy="265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5956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713B60-19EE-41A8-88BF-704A40FFF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7685ABB-17B5-4A4B-AA64-F2AD9C1FA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DE7BD1E-A0B7-4D4F-80E5-6965DBC62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892"/>
            <a:ext cx="12129963" cy="562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1165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pt-BR" sz="5400"/>
              <a:t>CUIDADOS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pt-BR" sz="2200"/>
              <a:t>Estilo de vida saudável</a:t>
            </a:r>
          </a:p>
          <a:p>
            <a:pPr marL="514350" indent="-514350">
              <a:buAutoNum type="arabicPeriod"/>
            </a:pPr>
            <a:r>
              <a:rPr lang="pt-BR" sz="2200"/>
              <a:t>Lavar as mãos</a:t>
            </a:r>
          </a:p>
          <a:p>
            <a:pPr marL="514350" indent="-514350">
              <a:buAutoNum type="arabicPeriod"/>
            </a:pPr>
            <a:r>
              <a:rPr lang="pt-BR" sz="2200"/>
              <a:t>Evitar contato com doentes </a:t>
            </a:r>
          </a:p>
          <a:p>
            <a:pPr marL="514350" indent="-514350">
              <a:buAutoNum type="arabicPeriod"/>
            </a:pPr>
            <a:r>
              <a:rPr lang="pt-BR" sz="2200"/>
              <a:t>Vaporizações</a:t>
            </a:r>
          </a:p>
          <a:p>
            <a:pPr marL="514350" indent="-514350">
              <a:buAutoNum type="arabicPeriod"/>
            </a:pPr>
            <a:r>
              <a:rPr lang="pt-BR" sz="2200"/>
              <a:t>Não ao ar condicionado</a:t>
            </a:r>
          </a:p>
          <a:p>
            <a:pPr marL="514350" indent="-514350">
              <a:buAutoNum type="arabicPeriod"/>
            </a:pPr>
            <a:r>
              <a:rPr lang="pt-BR" sz="2200"/>
              <a:t>Umidificar o ar</a:t>
            </a:r>
          </a:p>
          <a:p>
            <a:pPr marL="514350" indent="-514350">
              <a:buAutoNum type="arabicPeriod"/>
            </a:pPr>
            <a:r>
              <a:rPr lang="pt-BR" sz="2200"/>
              <a:t>Chás expectorantes</a:t>
            </a:r>
          </a:p>
          <a:p>
            <a:pPr marL="514350" indent="-514350">
              <a:buAutoNum type="arabicPeriod"/>
            </a:pPr>
            <a:endParaRPr lang="pt-BR" sz="2200"/>
          </a:p>
          <a:p>
            <a:pPr marL="514350" indent="-514350">
              <a:buAutoNum type="arabicPeriod"/>
            </a:pPr>
            <a:endParaRPr lang="pt-BR" sz="2200"/>
          </a:p>
          <a:p>
            <a:pPr marL="514350" indent="-514350">
              <a:buAutoNum type="arabicPeriod"/>
            </a:pPr>
            <a:endParaRPr lang="pt-BR" sz="2200"/>
          </a:p>
        </p:txBody>
      </p:sp>
      <p:pic>
        <p:nvPicPr>
          <p:cNvPr id="3074" name="Picture 2" descr="Resultado de imagem para agua quente inalaçã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4" r="14525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29120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E4010F-D4AE-4C94-9508-00A6818C3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AR CONDICIONADO CONTAMINADO COM FUNGOS E BACTÉRIAS">
            <a:hlinkClick r:id="" action="ppaction://media"/>
            <a:extLst>
              <a:ext uri="{FF2B5EF4-FFF2-40B4-BE49-F238E27FC236}">
                <a16:creationId xmlns:a16="http://schemas.microsoft.com/office/drawing/2014/main" id="{D7CD11C9-CE66-4723-B4C1-550081BC40E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233748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D483FAB-43C8-4C3C-AFE8-684D3AA6C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RESUMO INVESTIGAÇÃO, DX E TTO</a:t>
            </a:r>
            <a:endParaRPr lang="en-US" sz="3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id="{6F49BD65-4C5C-482D-848A-33026B01C2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970440"/>
              </p:ext>
            </p:extLst>
          </p:nvPr>
        </p:nvGraphicFramePr>
        <p:xfrm>
          <a:off x="692778" y="1675227"/>
          <a:ext cx="10806447" cy="4394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0962">
                  <a:extLst>
                    <a:ext uri="{9D8B030D-6E8A-4147-A177-3AD203B41FA5}">
                      <a16:colId xmlns:a16="http://schemas.microsoft.com/office/drawing/2014/main" val="1429821871"/>
                    </a:ext>
                  </a:extLst>
                </a:gridCol>
                <a:gridCol w="2441518">
                  <a:extLst>
                    <a:ext uri="{9D8B030D-6E8A-4147-A177-3AD203B41FA5}">
                      <a16:colId xmlns:a16="http://schemas.microsoft.com/office/drawing/2014/main" val="3074357714"/>
                    </a:ext>
                  </a:extLst>
                </a:gridCol>
                <a:gridCol w="2441518">
                  <a:extLst>
                    <a:ext uri="{9D8B030D-6E8A-4147-A177-3AD203B41FA5}">
                      <a16:colId xmlns:a16="http://schemas.microsoft.com/office/drawing/2014/main" val="191903580"/>
                    </a:ext>
                  </a:extLst>
                </a:gridCol>
                <a:gridCol w="2670931">
                  <a:extLst>
                    <a:ext uri="{9D8B030D-6E8A-4147-A177-3AD203B41FA5}">
                      <a16:colId xmlns:a16="http://schemas.microsoft.com/office/drawing/2014/main" val="3305310321"/>
                    </a:ext>
                  </a:extLst>
                </a:gridCol>
                <a:gridCol w="2441518">
                  <a:extLst>
                    <a:ext uri="{9D8B030D-6E8A-4147-A177-3AD203B41FA5}">
                      <a16:colId xmlns:a16="http://schemas.microsoft.com/office/drawing/2014/main" val="131593668"/>
                    </a:ext>
                  </a:extLst>
                </a:gridCol>
              </a:tblGrid>
              <a:tr h="338016">
                <a:tc>
                  <a:txBody>
                    <a:bodyPr/>
                    <a:lstStyle/>
                    <a:p>
                      <a:endParaRPr lang="pt-BR" sz="1500"/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endParaRPr lang="pt-BR" sz="1500"/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r>
                        <a:rPr lang="pt-BR" sz="1500"/>
                        <a:t>Diagnóstico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r>
                        <a:rPr lang="pt-BR" sz="1500"/>
                        <a:t>Exames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r>
                        <a:rPr lang="pt-BR" sz="1500"/>
                        <a:t>Tratamento</a:t>
                      </a:r>
                    </a:p>
                  </a:txBody>
                  <a:tcPr marL="76822" marR="76822" marT="38411" marB="38411"/>
                </a:tc>
                <a:extLst>
                  <a:ext uri="{0D108BD9-81ED-4DB2-BD59-A6C34878D82A}">
                    <a16:rowId xmlns:a16="http://schemas.microsoft.com/office/drawing/2014/main" val="3549417113"/>
                  </a:ext>
                </a:extLst>
              </a:tr>
              <a:tr h="338016">
                <a:tc>
                  <a:txBody>
                    <a:bodyPr/>
                    <a:lstStyle/>
                    <a:p>
                      <a:r>
                        <a:rPr lang="pt-BR" sz="1500"/>
                        <a:t>1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r>
                        <a:rPr lang="pt-BR" sz="1500"/>
                        <a:t>Rinite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r>
                        <a:rPr lang="pt-BR" sz="1500"/>
                        <a:t>Clínico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endParaRPr lang="pt-BR" sz="1500"/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r>
                        <a:rPr lang="pt-BR" sz="1500"/>
                        <a:t>Stx + Atb s/n</a:t>
                      </a:r>
                    </a:p>
                  </a:txBody>
                  <a:tcPr marL="76822" marR="76822" marT="38411" marB="38411"/>
                </a:tc>
                <a:extLst>
                  <a:ext uri="{0D108BD9-81ED-4DB2-BD59-A6C34878D82A}">
                    <a16:rowId xmlns:a16="http://schemas.microsoft.com/office/drawing/2014/main" val="3354700919"/>
                  </a:ext>
                </a:extLst>
              </a:tr>
              <a:tr h="338016">
                <a:tc>
                  <a:txBody>
                    <a:bodyPr/>
                    <a:lstStyle/>
                    <a:p>
                      <a:r>
                        <a:rPr lang="pt-BR" sz="1500"/>
                        <a:t>2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r>
                        <a:rPr lang="pt-BR" sz="1500"/>
                        <a:t>Sinusite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/>
                        <a:t>Clínico + ex s/n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r>
                        <a:rPr lang="pt-BR" sz="1500"/>
                        <a:t>Rx, TC, Vídeo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r>
                        <a:rPr lang="pt-BR" sz="1500"/>
                        <a:t>Stx + Atb s/n</a:t>
                      </a:r>
                    </a:p>
                  </a:txBody>
                  <a:tcPr marL="76822" marR="76822" marT="38411" marB="38411"/>
                </a:tc>
                <a:extLst>
                  <a:ext uri="{0D108BD9-81ED-4DB2-BD59-A6C34878D82A}">
                    <a16:rowId xmlns:a16="http://schemas.microsoft.com/office/drawing/2014/main" val="1485686262"/>
                  </a:ext>
                </a:extLst>
              </a:tr>
              <a:tr h="338016">
                <a:tc>
                  <a:txBody>
                    <a:bodyPr/>
                    <a:lstStyle/>
                    <a:p>
                      <a:r>
                        <a:rPr lang="pt-BR" sz="1500"/>
                        <a:t>3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r>
                        <a:rPr lang="pt-BR" sz="1500"/>
                        <a:t>Otite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/>
                        <a:t>Clínico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endParaRPr lang="pt-BR" sz="1500"/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r>
                        <a:rPr lang="pt-BR" sz="1500"/>
                        <a:t>Stx + Atb s/n</a:t>
                      </a:r>
                    </a:p>
                  </a:txBody>
                  <a:tcPr marL="76822" marR="76822" marT="38411" marB="38411"/>
                </a:tc>
                <a:extLst>
                  <a:ext uri="{0D108BD9-81ED-4DB2-BD59-A6C34878D82A}">
                    <a16:rowId xmlns:a16="http://schemas.microsoft.com/office/drawing/2014/main" val="478283753"/>
                  </a:ext>
                </a:extLst>
              </a:tr>
              <a:tr h="338016">
                <a:tc>
                  <a:txBody>
                    <a:bodyPr/>
                    <a:lstStyle/>
                    <a:p>
                      <a:r>
                        <a:rPr lang="pt-BR" sz="1500"/>
                        <a:t>4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r>
                        <a:rPr lang="pt-BR" sz="1500"/>
                        <a:t>Faringite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r>
                        <a:rPr lang="pt-BR" sz="1500"/>
                        <a:t>Clínico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endParaRPr lang="pt-BR" sz="1500"/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r>
                        <a:rPr lang="pt-BR" sz="1500"/>
                        <a:t>Stx + Atb s/n</a:t>
                      </a:r>
                    </a:p>
                  </a:txBody>
                  <a:tcPr marL="76822" marR="76822" marT="38411" marB="38411"/>
                </a:tc>
                <a:extLst>
                  <a:ext uri="{0D108BD9-81ED-4DB2-BD59-A6C34878D82A}">
                    <a16:rowId xmlns:a16="http://schemas.microsoft.com/office/drawing/2014/main" val="1095249588"/>
                  </a:ext>
                </a:extLst>
              </a:tr>
              <a:tr h="338016">
                <a:tc>
                  <a:txBody>
                    <a:bodyPr/>
                    <a:lstStyle/>
                    <a:p>
                      <a:r>
                        <a:rPr lang="pt-BR" sz="1500"/>
                        <a:t>5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r>
                        <a:rPr lang="pt-BR" sz="1500"/>
                        <a:t>Amigdalite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r>
                        <a:rPr lang="pt-BR" sz="1500"/>
                        <a:t>Clínico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endParaRPr lang="pt-BR" sz="1500"/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r>
                        <a:rPr lang="pt-BR" sz="1500"/>
                        <a:t>Stx + Atb s/n</a:t>
                      </a:r>
                    </a:p>
                  </a:txBody>
                  <a:tcPr marL="76822" marR="76822" marT="38411" marB="38411"/>
                </a:tc>
                <a:extLst>
                  <a:ext uri="{0D108BD9-81ED-4DB2-BD59-A6C34878D82A}">
                    <a16:rowId xmlns:a16="http://schemas.microsoft.com/office/drawing/2014/main" val="3644390434"/>
                  </a:ext>
                </a:extLst>
              </a:tr>
              <a:tr h="338016">
                <a:tc>
                  <a:txBody>
                    <a:bodyPr/>
                    <a:lstStyle/>
                    <a:p>
                      <a:r>
                        <a:rPr lang="pt-BR" sz="1500"/>
                        <a:t>6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r>
                        <a:rPr lang="pt-BR" sz="1500"/>
                        <a:t>Laringite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r>
                        <a:rPr lang="pt-BR" sz="1500"/>
                        <a:t>Clínico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r>
                        <a:rPr lang="pt-BR" sz="1500"/>
                        <a:t>Vídeo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r>
                        <a:rPr lang="pt-BR" sz="1500"/>
                        <a:t>Stx + Atb s/n</a:t>
                      </a:r>
                    </a:p>
                  </a:txBody>
                  <a:tcPr marL="76822" marR="76822" marT="38411" marB="38411"/>
                </a:tc>
                <a:extLst>
                  <a:ext uri="{0D108BD9-81ED-4DB2-BD59-A6C34878D82A}">
                    <a16:rowId xmlns:a16="http://schemas.microsoft.com/office/drawing/2014/main" val="271851249"/>
                  </a:ext>
                </a:extLst>
              </a:tr>
              <a:tr h="338016">
                <a:tc>
                  <a:txBody>
                    <a:bodyPr/>
                    <a:lstStyle/>
                    <a:p>
                      <a:r>
                        <a:rPr lang="pt-BR" sz="1500"/>
                        <a:t>7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r>
                        <a:rPr lang="pt-BR" sz="1500"/>
                        <a:t>Bronquite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/>
                        <a:t>Clínico + ex s/n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endParaRPr lang="pt-BR" sz="1500"/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r>
                        <a:rPr lang="pt-BR" sz="1500"/>
                        <a:t>Stx + Atb s/n</a:t>
                      </a:r>
                    </a:p>
                  </a:txBody>
                  <a:tcPr marL="76822" marR="76822" marT="38411" marB="38411"/>
                </a:tc>
                <a:extLst>
                  <a:ext uri="{0D108BD9-81ED-4DB2-BD59-A6C34878D82A}">
                    <a16:rowId xmlns:a16="http://schemas.microsoft.com/office/drawing/2014/main" val="1317177104"/>
                  </a:ext>
                </a:extLst>
              </a:tr>
              <a:tr h="338016">
                <a:tc>
                  <a:txBody>
                    <a:bodyPr/>
                    <a:lstStyle/>
                    <a:p>
                      <a:r>
                        <a:rPr lang="pt-BR" sz="1500"/>
                        <a:t>8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r>
                        <a:rPr lang="pt-BR" sz="1500"/>
                        <a:t>Pneumonia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/>
                        <a:t>Clínico + ex s/n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r>
                        <a:rPr lang="pt-BR" sz="1500"/>
                        <a:t>Rx, e TC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r>
                        <a:rPr lang="pt-BR" sz="1500"/>
                        <a:t>Stx + Atb s/n</a:t>
                      </a:r>
                    </a:p>
                  </a:txBody>
                  <a:tcPr marL="76822" marR="76822" marT="38411" marB="38411"/>
                </a:tc>
                <a:extLst>
                  <a:ext uri="{0D108BD9-81ED-4DB2-BD59-A6C34878D82A}">
                    <a16:rowId xmlns:a16="http://schemas.microsoft.com/office/drawing/2014/main" val="1574393220"/>
                  </a:ext>
                </a:extLst>
              </a:tr>
              <a:tr h="338016">
                <a:tc>
                  <a:txBody>
                    <a:bodyPr/>
                    <a:lstStyle/>
                    <a:p>
                      <a:r>
                        <a:rPr lang="pt-BR" sz="1500"/>
                        <a:t>9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r>
                        <a:rPr lang="pt-BR" sz="1500"/>
                        <a:t>Asma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/>
                        <a:t>Clínico + ex s/n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r>
                        <a:rPr lang="pt-BR" sz="1500"/>
                        <a:t>Espirometria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r>
                        <a:rPr lang="pt-BR" sz="1500"/>
                        <a:t>Específico</a:t>
                      </a:r>
                    </a:p>
                  </a:txBody>
                  <a:tcPr marL="76822" marR="76822" marT="38411" marB="38411"/>
                </a:tc>
                <a:extLst>
                  <a:ext uri="{0D108BD9-81ED-4DB2-BD59-A6C34878D82A}">
                    <a16:rowId xmlns:a16="http://schemas.microsoft.com/office/drawing/2014/main" val="1747595913"/>
                  </a:ext>
                </a:extLst>
              </a:tr>
              <a:tr h="338016">
                <a:tc>
                  <a:txBody>
                    <a:bodyPr/>
                    <a:lstStyle/>
                    <a:p>
                      <a:r>
                        <a:rPr lang="pt-BR" sz="1500"/>
                        <a:t>10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r>
                        <a:rPr lang="pt-BR" sz="1500"/>
                        <a:t>DPCO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/>
                        <a:t>Clínico + ex s/n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r>
                        <a:rPr lang="pt-BR" sz="1500"/>
                        <a:t>Espirometria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r>
                        <a:rPr lang="pt-BR" sz="1500"/>
                        <a:t>Específico</a:t>
                      </a:r>
                    </a:p>
                  </a:txBody>
                  <a:tcPr marL="76822" marR="76822" marT="38411" marB="38411"/>
                </a:tc>
                <a:extLst>
                  <a:ext uri="{0D108BD9-81ED-4DB2-BD59-A6C34878D82A}">
                    <a16:rowId xmlns:a16="http://schemas.microsoft.com/office/drawing/2014/main" val="2864809932"/>
                  </a:ext>
                </a:extLst>
              </a:tr>
              <a:tr h="338016">
                <a:tc>
                  <a:txBody>
                    <a:bodyPr/>
                    <a:lstStyle/>
                    <a:p>
                      <a:r>
                        <a:rPr lang="pt-BR" sz="1500"/>
                        <a:t>11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r>
                        <a:rPr lang="pt-BR" sz="1500"/>
                        <a:t>Tuberculose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/>
                        <a:t>Exames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r>
                        <a:rPr lang="pt-BR" sz="1500"/>
                        <a:t>Análise escarro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r>
                        <a:rPr lang="pt-BR" sz="1500"/>
                        <a:t>Específico</a:t>
                      </a:r>
                    </a:p>
                  </a:txBody>
                  <a:tcPr marL="76822" marR="76822" marT="38411" marB="38411"/>
                </a:tc>
                <a:extLst>
                  <a:ext uri="{0D108BD9-81ED-4DB2-BD59-A6C34878D82A}">
                    <a16:rowId xmlns:a16="http://schemas.microsoft.com/office/drawing/2014/main" val="2912958105"/>
                  </a:ext>
                </a:extLst>
              </a:tr>
              <a:tr h="338016">
                <a:tc>
                  <a:txBody>
                    <a:bodyPr/>
                    <a:lstStyle/>
                    <a:p>
                      <a:r>
                        <a:rPr lang="pt-BR" sz="1500"/>
                        <a:t>12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r>
                        <a:rPr lang="pt-BR" sz="1500"/>
                        <a:t>COVID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/>
                        <a:t>Clínico + ex s/n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r>
                        <a:rPr lang="pt-BR" sz="1500"/>
                        <a:t>PCR e Sorológico</a:t>
                      </a:r>
                    </a:p>
                  </a:txBody>
                  <a:tcPr marL="76822" marR="76822" marT="38411" marB="38411"/>
                </a:tc>
                <a:tc>
                  <a:txBody>
                    <a:bodyPr/>
                    <a:lstStyle/>
                    <a:p>
                      <a:r>
                        <a:rPr lang="pt-BR" sz="1500"/>
                        <a:t>Stx + Atb s/n</a:t>
                      </a:r>
                    </a:p>
                  </a:txBody>
                  <a:tcPr marL="76822" marR="76822" marT="38411" marB="38411"/>
                </a:tc>
                <a:extLst>
                  <a:ext uri="{0D108BD9-81ED-4DB2-BD59-A6C34878D82A}">
                    <a16:rowId xmlns:a16="http://schemas.microsoft.com/office/drawing/2014/main" val="4143974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934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CD589B2-ED14-48C9-BCDA-89FF1D921D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40000"/>
          </a:blip>
          <a:srcRect l="692" r="104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5CBAA14-51BE-499D-8110-0488DD761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37" y="3126509"/>
            <a:ext cx="10261600" cy="3564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98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IMUNIDADE E CUIDADOS BÁSICOS</a:t>
            </a:r>
          </a:p>
        </p:txBody>
      </p:sp>
    </p:spTree>
    <p:extLst>
      <p:ext uri="{BB962C8B-B14F-4D97-AF65-F5344CB8AC3E}">
        <p14:creationId xmlns:p14="http://schemas.microsoft.com/office/powerpoint/2010/main" val="1698461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6D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65B3847-F207-4034-8F03-B925FA5478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29" t="14372" r="41071" b="9783"/>
          <a:stretch/>
        </p:blipFill>
        <p:spPr>
          <a:xfrm>
            <a:off x="3157868" y="643467"/>
            <a:ext cx="587626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1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B304EA-C0C0-44E5-A7C6-8B73C6C7B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5">
            <a:extLst>
              <a:ext uri="{FF2B5EF4-FFF2-40B4-BE49-F238E27FC236}">
                <a16:creationId xmlns:a16="http://schemas.microsoft.com/office/drawing/2014/main" id="{F7BDA47E-175E-4F84-9971-3EA271AD8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00750" cy="329565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0F85AC9-F06A-4375-B5B3-E047042F5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70060"/>
            <a:ext cx="6000750" cy="273367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F4A0B20-2444-4113-ABDF-777D80A2C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2863"/>
            <a:ext cx="5780513" cy="3429000"/>
          </a:xfrm>
          <a:prstGeom prst="rect">
            <a:avLst/>
          </a:prstGeom>
        </p:spPr>
      </p:pic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E641CBA7-B4B5-4B4B-8754-38781B5E99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778601" y="0"/>
            <a:ext cx="6415310" cy="677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1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77158F-63BC-4C8E-B725-5E49A11DC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08C66BA-105F-45F2-8BD4-50899884C3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44604"/>
            <a:ext cx="12112681" cy="4438184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53F6B5DB-E8EB-44C2-899D-FF14AE87C2ED}"/>
              </a:ext>
            </a:extLst>
          </p:cNvPr>
          <p:cNvSpPr/>
          <p:nvPr/>
        </p:nvSpPr>
        <p:spPr>
          <a:xfrm>
            <a:off x="902937" y="3634582"/>
            <a:ext cx="1609378" cy="892816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/>
              <a:t>Fábrica</a:t>
            </a:r>
            <a:endParaRPr lang="pt-BR" sz="2800" dirty="0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4C8F1F15-848F-4000-8065-0B1BD01427DD}"/>
              </a:ext>
            </a:extLst>
          </p:cNvPr>
          <p:cNvSpPr/>
          <p:nvPr/>
        </p:nvSpPr>
        <p:spPr>
          <a:xfrm>
            <a:off x="6678930" y="3627612"/>
            <a:ext cx="2155902" cy="84821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/>
              <a:t>Delegacias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06CDF38-26D0-4ABA-88F6-26CEBBE5A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404" y="92476"/>
            <a:ext cx="66235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3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A8EB0A-7AC8-4AAD-905D-47EEFF7AE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B53F17-F4E3-4681-9254-75E7E4649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FA0AC85-FBFA-4918-BEC5-59F718349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423101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921DDAB-C2EA-413C-ACBC-43A11578E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102" y="0"/>
            <a:ext cx="5679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4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88C599-C680-487F-9ABB-43AF7E4D5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F105AD7-3A6C-4071-80F0-0B2A56DDE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36ADCFE-59A2-4303-A762-9E80376EC3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21" t="9931" r="9269" b="9931"/>
          <a:stretch/>
        </p:blipFill>
        <p:spPr>
          <a:xfrm>
            <a:off x="-1" y="-100361"/>
            <a:ext cx="12209396" cy="6768790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250D8C05-4175-46A0-AE31-0DC87F4F7067}"/>
              </a:ext>
            </a:extLst>
          </p:cNvPr>
          <p:cNvSpPr/>
          <p:nvPr/>
        </p:nvSpPr>
        <p:spPr>
          <a:xfrm>
            <a:off x="7616283" y="129517"/>
            <a:ext cx="4575717" cy="18399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995D3641-BD65-4599-AD6B-493DFFF41FF5}"/>
              </a:ext>
            </a:extLst>
          </p:cNvPr>
          <p:cNvSpPr/>
          <p:nvPr/>
        </p:nvSpPr>
        <p:spPr>
          <a:xfrm>
            <a:off x="542693" y="4892211"/>
            <a:ext cx="7073590" cy="18399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6302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BD6848-574C-45DC-8E59-5B6084AFF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DBD6B98-046B-4E7A-A25F-BD6631EE9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6833"/>
            <a:ext cx="10515600" cy="4351338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6BCB18C-FE12-42E6-A6DB-E84743A587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24" t="13333" r="35793" b="8781"/>
          <a:stretch/>
        </p:blipFill>
        <p:spPr>
          <a:xfrm>
            <a:off x="0" y="0"/>
            <a:ext cx="824678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4DD019F-9CFC-471A-96EF-43B0061237DA}"/>
              </a:ext>
            </a:extLst>
          </p:cNvPr>
          <p:cNvSpPr txBox="1"/>
          <p:nvPr/>
        </p:nvSpPr>
        <p:spPr>
          <a:xfrm>
            <a:off x="9092540" y="6194316"/>
            <a:ext cx="309946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Imunologia – </a:t>
            </a:r>
            <a:r>
              <a:rPr lang="pt-BR" dirty="0" err="1">
                <a:solidFill>
                  <a:schemeClr val="bg1"/>
                </a:solidFill>
              </a:rPr>
              <a:t>Janeway</a:t>
            </a:r>
            <a:r>
              <a:rPr lang="pt-BR" dirty="0">
                <a:solidFill>
                  <a:schemeClr val="bg1"/>
                </a:solidFill>
              </a:rPr>
              <a:t>  8ª ed. 2014 - </a:t>
            </a:r>
            <a:r>
              <a:rPr lang="pt-BR" dirty="0" err="1">
                <a:solidFill>
                  <a:schemeClr val="bg1"/>
                </a:solidFill>
              </a:rPr>
              <a:t>Pág</a:t>
            </a:r>
            <a:r>
              <a:rPr lang="pt-BR" dirty="0">
                <a:solidFill>
                  <a:schemeClr val="bg1"/>
                </a:solidFill>
              </a:rPr>
              <a:t> 109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6B893C4-70DD-4552-BFD6-D4B81F4DB00B}"/>
              </a:ext>
            </a:extLst>
          </p:cNvPr>
          <p:cNvSpPr/>
          <p:nvPr/>
        </p:nvSpPr>
        <p:spPr>
          <a:xfrm>
            <a:off x="223024" y="4337824"/>
            <a:ext cx="7861610" cy="10705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DC1A862-0514-4AAF-AD46-E4E3812E605B}"/>
              </a:ext>
            </a:extLst>
          </p:cNvPr>
          <p:cNvSpPr/>
          <p:nvPr/>
        </p:nvSpPr>
        <p:spPr>
          <a:xfrm>
            <a:off x="223024" y="914400"/>
            <a:ext cx="7861610" cy="10705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0412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56F206-DCFC-41E2-9031-F7884DBEF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150FE4E-F015-4F32-879B-FDB34F64E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8993BA4-3C2E-4627-B38A-ADEADFC3E4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0" t="19187" r="6875" b="9931"/>
          <a:stretch/>
        </p:blipFill>
        <p:spPr>
          <a:xfrm>
            <a:off x="0" y="0"/>
            <a:ext cx="12134606" cy="5486400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49D22052-2B9A-4B62-A269-366BC2522206}"/>
              </a:ext>
            </a:extLst>
          </p:cNvPr>
          <p:cNvSpPr/>
          <p:nvPr/>
        </p:nvSpPr>
        <p:spPr>
          <a:xfrm>
            <a:off x="2966224" y="365125"/>
            <a:ext cx="1483113" cy="11068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3565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E0ED60-84B2-4A0B-A769-622EEDDFE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29AF98D-722E-40FC-A6CC-A6F9D36794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48" t="27879" r="51591" b="11342"/>
          <a:stretch/>
        </p:blipFill>
        <p:spPr>
          <a:xfrm>
            <a:off x="-2" y="-22304"/>
            <a:ext cx="6137935" cy="538603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51B61E1-1C7C-4F56-BB35-15F0A240B3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409" t="16797" r="24026" b="45061"/>
          <a:stretch/>
        </p:blipFill>
        <p:spPr>
          <a:xfrm>
            <a:off x="6456556" y="16727"/>
            <a:ext cx="5735444" cy="3573966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D18786AD-6C25-47B6-9854-3E0B5A6EA95A}"/>
              </a:ext>
            </a:extLst>
          </p:cNvPr>
          <p:cNvSpPr/>
          <p:nvPr/>
        </p:nvSpPr>
        <p:spPr>
          <a:xfrm>
            <a:off x="267629" y="492647"/>
            <a:ext cx="5687122" cy="15464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1BCD6CD9-389E-4C44-8FB2-5EE3E49614A5}"/>
              </a:ext>
            </a:extLst>
          </p:cNvPr>
          <p:cNvSpPr/>
          <p:nvPr/>
        </p:nvSpPr>
        <p:spPr>
          <a:xfrm>
            <a:off x="356839" y="3429000"/>
            <a:ext cx="401444" cy="418171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67347F00-43B4-460F-83C2-BB4A4269F8B5}"/>
              </a:ext>
            </a:extLst>
          </p:cNvPr>
          <p:cNvSpPr/>
          <p:nvPr/>
        </p:nvSpPr>
        <p:spPr>
          <a:xfrm>
            <a:off x="6507782" y="74342"/>
            <a:ext cx="401444" cy="418171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613BF4FA-57A4-460F-BB51-08702A39BF7C}"/>
              </a:ext>
            </a:extLst>
          </p:cNvPr>
          <p:cNvSpPr/>
          <p:nvPr/>
        </p:nvSpPr>
        <p:spPr>
          <a:xfrm>
            <a:off x="6497966" y="511099"/>
            <a:ext cx="401444" cy="418171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42974A66-0DCB-4F0E-88B8-52072D770F89}"/>
              </a:ext>
            </a:extLst>
          </p:cNvPr>
          <p:cNvSpPr/>
          <p:nvPr/>
        </p:nvSpPr>
        <p:spPr>
          <a:xfrm>
            <a:off x="6456556" y="2119951"/>
            <a:ext cx="401444" cy="418171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1643AC13-D683-4895-B645-745E61279107}"/>
              </a:ext>
            </a:extLst>
          </p:cNvPr>
          <p:cNvSpPr/>
          <p:nvPr/>
        </p:nvSpPr>
        <p:spPr>
          <a:xfrm>
            <a:off x="6507782" y="52039"/>
            <a:ext cx="401444" cy="418171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A227EEDB-FBF3-414A-ADE3-E6376239EB30}"/>
              </a:ext>
            </a:extLst>
          </p:cNvPr>
          <p:cNvSpPr/>
          <p:nvPr/>
        </p:nvSpPr>
        <p:spPr>
          <a:xfrm>
            <a:off x="6497966" y="488796"/>
            <a:ext cx="401444" cy="418171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618717A0-588D-4AAF-BA37-F8469FA31FA9}"/>
              </a:ext>
            </a:extLst>
          </p:cNvPr>
          <p:cNvSpPr/>
          <p:nvPr/>
        </p:nvSpPr>
        <p:spPr>
          <a:xfrm>
            <a:off x="6456556" y="2097648"/>
            <a:ext cx="401444" cy="418171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8381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26FC660-8140-4AB1-B0F3-6B018C7A5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pt-BR" sz="5400"/>
              <a:t>Cronograma da aula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52350C-3747-4445-A210-54D5339C4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670097" cy="3728830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t-BR" sz="1400" dirty="0">
                <a:effectLst/>
                <a:latin typeface="Roboto"/>
                <a:ea typeface="Calibri" panose="020F0502020204030204" pitchFamily="34" charset="0"/>
                <a:cs typeface="Roboto"/>
              </a:rPr>
              <a:t>Anatomia das vias aéreas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t-BR" sz="1400" dirty="0">
                <a:effectLst/>
                <a:latin typeface="Roboto"/>
                <a:ea typeface="Calibri" panose="020F0502020204030204" pitchFamily="34" charset="0"/>
                <a:cs typeface="Roboto"/>
              </a:rPr>
              <a:t>Imunidade e cuidados básicos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t-BR" sz="1400" dirty="0">
                <a:effectLst/>
                <a:latin typeface="Roboto"/>
                <a:ea typeface="Calibri" panose="020F0502020204030204" pitchFamily="34" charset="0"/>
                <a:cs typeface="Roboto"/>
              </a:rPr>
              <a:t>Vírus, bactérias e fungos</a:t>
            </a:r>
          </a:p>
          <a:p>
            <a:pPr marL="342900" indent="-342900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t-BR" sz="1400" dirty="0">
                <a:effectLst/>
                <a:latin typeface="Roboto"/>
                <a:ea typeface="Calibri" panose="020F0502020204030204" pitchFamily="34" charset="0"/>
                <a:cs typeface="Roboto"/>
              </a:rPr>
              <a:t>COVID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t-BR" sz="1400" dirty="0">
                <a:effectLst/>
                <a:latin typeface="Roboto"/>
                <a:ea typeface="Calibri" panose="020F0502020204030204" pitchFamily="34" charset="0"/>
                <a:cs typeface="Roboto"/>
              </a:rPr>
              <a:t>Principais infecções e inflamações respiratórias altas: Rinite, Sinusite, Otite, Gripe, Resfriado, Faringite e Laringite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t-BR" sz="1400" dirty="0">
                <a:effectLst/>
                <a:latin typeface="Roboto"/>
                <a:ea typeface="Calibri" panose="020F0502020204030204" pitchFamily="34" charset="0"/>
                <a:cs typeface="Roboto"/>
              </a:rPr>
              <a:t>Principais infecções e inflamações respiratórias altas: Pneumonia, Bronquite, Asma, DPOC, Tuberculose 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t-BR" sz="1400" dirty="0">
                <a:effectLst/>
                <a:latin typeface="Roboto"/>
                <a:ea typeface="Calibri" panose="020F0502020204030204" pitchFamily="34" charset="0"/>
                <a:cs typeface="Roboto"/>
              </a:rPr>
              <a:t>Investigação, Diagnóstico, Tratamentos 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sz="12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4644C45-A87F-4DA6-AF05-2805586809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34" r="2216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30060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2CDA20-9D05-47D8-8C2C-234BCB254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6774D90-2834-4E1A-8251-4CE349D380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F45B925-C8A3-4C79-A873-540B6896E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174" y="-22304"/>
            <a:ext cx="6891455" cy="689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17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4106FE-8522-4D54-BE0D-4E034DCB5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8359978-C078-4429-80CD-041C6C1F8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007197D-C521-455B-BEA9-35334C337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962" y="0"/>
            <a:ext cx="8918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3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D04F2D6-BDB6-46A3-B1C1-137D837262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2000"/>
          </a:blip>
          <a:stretch>
            <a:fillRect/>
          </a:stretch>
        </p:blipFill>
        <p:spPr>
          <a:xfrm>
            <a:off x="0" y="0"/>
            <a:ext cx="12203894" cy="68580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05613" y="767556"/>
            <a:ext cx="10515600" cy="1325563"/>
          </a:xfrm>
        </p:spPr>
        <p:txBody>
          <a:bodyPr/>
          <a:lstStyle/>
          <a:p>
            <a:r>
              <a:rPr lang="pt-BR" dirty="0"/>
              <a:t>DIFERENÇAS ENTRE INFECÇÕES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VIRAIS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pt-BR" dirty="0"/>
              <a:t>Entram na célula</a:t>
            </a:r>
          </a:p>
          <a:p>
            <a:pPr marL="514350" indent="-514350">
              <a:buAutoNum type="arabicPeriod"/>
            </a:pPr>
            <a:r>
              <a:rPr lang="pt-BR" dirty="0"/>
              <a:t>Início semelhantes</a:t>
            </a:r>
          </a:p>
          <a:p>
            <a:pPr marL="514350" indent="-514350">
              <a:buAutoNum type="arabicPeriod"/>
            </a:pPr>
            <a:r>
              <a:rPr lang="pt-BR" dirty="0"/>
              <a:t>Secreção clara</a:t>
            </a:r>
          </a:p>
          <a:p>
            <a:pPr marL="514350" indent="-514350">
              <a:buAutoNum type="arabicPeriod"/>
            </a:pPr>
            <a:r>
              <a:rPr lang="pt-BR" dirty="0"/>
              <a:t>Quadros mais leves e autolimitados</a:t>
            </a:r>
          </a:p>
          <a:p>
            <a:pPr marL="514350" indent="-514350">
              <a:buAutoNum type="arabicPeriod"/>
            </a:pPr>
            <a:r>
              <a:rPr lang="pt-BR" dirty="0"/>
              <a:t>Gripes e resfriados</a:t>
            </a:r>
          </a:p>
          <a:p>
            <a:pPr marL="514350" indent="-514350">
              <a:buAutoNum type="arabicPeriod"/>
            </a:pPr>
            <a:r>
              <a:rPr lang="pt-BR" dirty="0"/>
              <a:t>Tratamento sintomático</a:t>
            </a:r>
          </a:p>
          <a:p>
            <a:pPr marL="514350" indent="-514350">
              <a:buAutoNum type="arabicPeriod"/>
            </a:pPr>
            <a:r>
              <a:rPr lang="pt-BR" dirty="0"/>
              <a:t>Transmissão pelo ar e mão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dirty="0"/>
              <a:t>BACTERIANAS</a:t>
            </a:r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pt-BR" dirty="0"/>
              <a:t>São células que se reproduzem</a:t>
            </a:r>
          </a:p>
          <a:p>
            <a:pPr marL="514350" indent="-514350">
              <a:buAutoNum type="arabicPeriod"/>
            </a:pPr>
            <a:r>
              <a:rPr lang="pt-BR" dirty="0"/>
              <a:t>Início semelhantes</a:t>
            </a:r>
          </a:p>
          <a:p>
            <a:pPr marL="514350" indent="-514350">
              <a:buAutoNum type="arabicPeriod"/>
            </a:pPr>
            <a:r>
              <a:rPr lang="pt-BR" dirty="0"/>
              <a:t>Secreção amarela e[ou esverdeada</a:t>
            </a:r>
          </a:p>
          <a:p>
            <a:pPr marL="514350" indent="-514350">
              <a:buAutoNum type="arabicPeriod"/>
            </a:pPr>
            <a:r>
              <a:rPr lang="pt-BR" dirty="0"/>
              <a:t>Quadros mais severos e prolongados</a:t>
            </a:r>
          </a:p>
          <a:p>
            <a:pPr marL="514350" indent="-514350">
              <a:buAutoNum type="arabicPeriod"/>
            </a:pPr>
            <a:r>
              <a:rPr lang="pt-BR" dirty="0"/>
              <a:t>Sinusites, amigdalites, pneumonia</a:t>
            </a:r>
          </a:p>
          <a:p>
            <a:pPr marL="514350" indent="-514350">
              <a:buAutoNum type="arabicPeriod"/>
            </a:pPr>
            <a:r>
              <a:rPr lang="pt-BR" dirty="0"/>
              <a:t>Tratamento com antibiótico</a:t>
            </a:r>
          </a:p>
          <a:p>
            <a:pPr marL="514350" indent="-514350">
              <a:buAutoNum type="arabicPeriod"/>
            </a:pPr>
            <a:r>
              <a:rPr lang="pt-BR" dirty="0" err="1"/>
              <a:t>Trasmissão</a:t>
            </a:r>
            <a:r>
              <a:rPr lang="pt-BR" dirty="0"/>
              <a:t> pelo ar e mão</a:t>
            </a:r>
          </a:p>
          <a:p>
            <a:pPr marL="514350" indent="-514350">
              <a:buAutoNum type="arabicPeriod"/>
            </a:pPr>
            <a:endParaRPr lang="pt-BR" dirty="0"/>
          </a:p>
          <a:p>
            <a:pPr marL="514350" indent="-514350">
              <a:buAutoNum type="arabicPeriod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091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0105BD-B101-4DE2-B1A4-0E2E68851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B637319-0C3B-475F-86D9-950640B9A2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1DDFFFE-AB60-4CE7-A0CE-06237E901A0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44D4BFD-0740-40FF-999A-A1AD9666F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1B7616E-21C2-48AC-861B-4F939F6DF0F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2687C4C-E04A-4C18-A3D2-FC19AE0BB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94"/>
            <a:ext cx="12192000" cy="684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91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1837EA4-9C19-455D-892F-65F55E68A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VIDEO </a:t>
            </a:r>
            <a:r>
              <a:rPr lang="en-US" sz="2800" dirty="0">
                <a:solidFill>
                  <a:schemeClr val="accent1"/>
                </a:solidFill>
              </a:rPr>
              <a:t>4</a:t>
            </a:r>
            <a:br>
              <a:rPr lang="en-US" sz="28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Como </a:t>
            </a:r>
            <a:r>
              <a:rPr lang="en-US" sz="28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evitar</a:t>
            </a:r>
            <a:r>
              <a:rPr lang="en-US" sz="28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28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próxima</a:t>
            </a:r>
            <a:r>
              <a:rPr lang="en-US" sz="28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pandemia</a:t>
            </a:r>
            <a:endParaRPr lang="en-US" sz="2800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raphic 8" descr="Reproduzir">
            <a:extLst>
              <a:ext uri="{FF2B5EF4-FFF2-40B4-BE49-F238E27FC236}">
                <a16:creationId xmlns:a16="http://schemas.microsoft.com/office/drawing/2014/main" id="{7EC437B6-70E3-4629-9BA7-D8F8FC847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795518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56FEC5-06F9-491C-BF5B-57B00AFD1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ZOONOSE</a:t>
            </a:r>
          </a:p>
        </p:txBody>
      </p:sp>
      <p:pic>
        <p:nvPicPr>
          <p:cNvPr id="5" name="Espaço Reservado para Conteúdo 4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AD23D0DD-DCF2-4149-9E0D-FA0E10A96A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8457"/>
            <a:ext cx="6587272" cy="5413677"/>
          </a:xfrm>
        </p:spPr>
      </p:pic>
      <p:pic>
        <p:nvPicPr>
          <p:cNvPr id="7" name="Imagem 6" descr="Uma imagem contendo ao ar livre, animal, pássaro, marrom&#10;&#10;Descrição gerada automaticamente">
            <a:extLst>
              <a:ext uri="{FF2B5EF4-FFF2-40B4-BE49-F238E27FC236}">
                <a16:creationId xmlns:a16="http://schemas.microsoft.com/office/drawing/2014/main" id="{D2DFF97A-3730-454C-94EF-7DF81A205A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25" y="0"/>
            <a:ext cx="3571875" cy="5181600"/>
          </a:xfrm>
          <a:prstGeom prst="rect">
            <a:avLst/>
          </a:prstGeom>
        </p:spPr>
      </p:pic>
      <p:pic>
        <p:nvPicPr>
          <p:cNvPr id="13" name="Imagem 12" descr="Tela de celular com publicação numa rede social&#10;&#10;Descrição gerada automaticamente">
            <a:extLst>
              <a:ext uri="{FF2B5EF4-FFF2-40B4-BE49-F238E27FC236}">
                <a16:creationId xmlns:a16="http://schemas.microsoft.com/office/drawing/2014/main" id="{12EC9511-A45C-4F82-A7B2-2D42934589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89"/>
          <a:stretch/>
        </p:blipFill>
        <p:spPr>
          <a:xfrm>
            <a:off x="4504350" y="-1"/>
            <a:ext cx="4165843" cy="679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50B9E8-3475-4EA9-B0D5-09C1D4750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7D03E74-E027-4469-8C9C-BE0399A33F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AFAEA9B-25DA-44A4-8A06-A534C062CA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5" r="2043" b="9931"/>
          <a:stretch/>
        </p:blipFill>
        <p:spPr>
          <a:xfrm>
            <a:off x="0" y="278780"/>
            <a:ext cx="11942956" cy="589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46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7E0AC2-AC80-4D31-8251-48EE089B3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B63EEEE-FD7A-438F-87C6-E26A1C01D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8DF38B1-939F-4E7B-A6C7-8D169A3CAD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02" r="2500" b="9930"/>
          <a:stretch/>
        </p:blipFill>
        <p:spPr>
          <a:xfrm>
            <a:off x="0" y="267628"/>
            <a:ext cx="11887200" cy="590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756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66C1E6-7FE7-4B33-A78E-8E37E4F8A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C9BB51A-950F-490A-B742-BFA41444B8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3621E73-3565-4860-8CF8-17D4F7769B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5" r="1219" b="9931"/>
          <a:stretch/>
        </p:blipFill>
        <p:spPr>
          <a:xfrm>
            <a:off x="0" y="278780"/>
            <a:ext cx="12043317" cy="589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843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BAB107-52FF-4ABE-BC75-B60DC7639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EFCC1A0-C71B-44DB-8E52-5F1593F16A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5FC1F1C-8EE5-4888-A70C-9716E2D7C1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5" r="1859" b="9931"/>
          <a:stretch/>
        </p:blipFill>
        <p:spPr>
          <a:xfrm>
            <a:off x="0" y="278780"/>
            <a:ext cx="11965259" cy="589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67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1837EA4-9C19-455D-892F-65F55E68A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1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VIDEO 1 </a:t>
            </a:r>
            <a:br>
              <a:rPr lang="en-US" sz="41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r>
              <a:rPr lang="en-US" sz="41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Sistema </a:t>
            </a:r>
            <a:r>
              <a:rPr lang="en-US" sz="4100" b="1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respiratório</a:t>
            </a:r>
            <a:endParaRPr lang="en-US" sz="4100" b="1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raphic 8" descr="Reproduzir">
            <a:extLst>
              <a:ext uri="{FF2B5EF4-FFF2-40B4-BE49-F238E27FC236}">
                <a16:creationId xmlns:a16="http://schemas.microsoft.com/office/drawing/2014/main" id="{7EC437B6-70E3-4629-9BA7-D8F8FC847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434539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1837EA4-9C19-455D-892F-65F55E68A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VIDEO 5</a:t>
            </a:r>
            <a:br>
              <a:rPr lang="en-US" sz="28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Experimento</a:t>
            </a:r>
            <a:r>
              <a:rPr lang="en-US" sz="28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japonês</a:t>
            </a:r>
            <a:r>
              <a:rPr lang="en-US" sz="28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contaminação</a:t>
            </a:r>
            <a:endParaRPr lang="en-US" sz="2800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raphic 8" descr="Reproduzir">
            <a:extLst>
              <a:ext uri="{FF2B5EF4-FFF2-40B4-BE49-F238E27FC236}">
                <a16:creationId xmlns:a16="http://schemas.microsoft.com/office/drawing/2014/main" id="{7EC437B6-70E3-4629-9BA7-D8F8FC847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0811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499739-648A-4D9C-96AA-0A61E9ADD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54814BA-F279-46C4-A07A-FC8A44156C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69" t="10696" r="40732" b="13139"/>
          <a:stretch/>
        </p:blipFill>
        <p:spPr>
          <a:xfrm>
            <a:off x="6512311" y="1124565"/>
            <a:ext cx="5096107" cy="5223431"/>
          </a:xfrm>
          <a:prstGeom prst="rect">
            <a:avLst/>
          </a:prstGeom>
        </p:spPr>
      </p:pic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EC5BEB08-8A5F-43DE-8EE7-58ABFE19F9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24565"/>
            <a:ext cx="5172627" cy="5172627"/>
          </a:xfrm>
        </p:spPr>
      </p:pic>
    </p:spTree>
    <p:extLst>
      <p:ext uri="{BB962C8B-B14F-4D97-AF65-F5344CB8AC3E}">
        <p14:creationId xmlns:p14="http://schemas.microsoft.com/office/powerpoint/2010/main" val="34159604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A0E47A-C1CF-4FC4-8266-F0F044895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566EB6-C779-463B-A20A-45B863C47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2" name="Picture 2" descr="A real razão da “histeria” do Coronavirus | Exame">
            <a:extLst>
              <a:ext uri="{FF2B5EF4-FFF2-40B4-BE49-F238E27FC236}">
                <a16:creationId xmlns:a16="http://schemas.microsoft.com/office/drawing/2014/main" id="{90950856-531D-45C2-9C0F-94AE42F2E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21920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6701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334CB3-1922-4BDB-9B09-DCC2D7E90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E614294-84C8-4F0C-8826-13054215D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 descr="Condutas individuais contra coronavírus podem ser mais importantes ...">
            <a:extLst>
              <a:ext uri="{FF2B5EF4-FFF2-40B4-BE49-F238E27FC236}">
                <a16:creationId xmlns:a16="http://schemas.microsoft.com/office/drawing/2014/main" id="{867CDAE2-73E4-4ECD-BD44-F1D49BFD6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1656"/>
            <a:ext cx="12159180" cy="501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9875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26961A-1688-4547-A5EE-63A2FCA66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9D4EF85-6D1D-4C11-B6A6-E464BD3A7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1343121-CC9B-4ED0-8651-E29923677E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32" t="5324" r="7897" b="9931"/>
          <a:stretch/>
        </p:blipFill>
        <p:spPr>
          <a:xfrm>
            <a:off x="-1" y="0"/>
            <a:ext cx="12192001" cy="686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739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B98930-8868-42E1-9568-1148FB824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18DFBF-2B4F-4E05-8FC0-EB940CF8A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3BAC6FF-D837-46CB-9B0D-C51B3A936E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75" t="5324" r="7897" b="86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764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1F8EC0-5BEB-405F-96A1-3D76FE0DC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D4E826-83FA-4418-BA50-49985EB2D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1C152F7-3097-4F7C-B6B1-B2DD9B1B44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37" t="21301" r="48506" b="9931"/>
          <a:stretch/>
        </p:blipFill>
        <p:spPr>
          <a:xfrm>
            <a:off x="0" y="0"/>
            <a:ext cx="6746488" cy="687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0500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236F95-93C8-4DF1-B835-6B3DC9FFC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5453C73-A8B0-4C81-9FB8-6FFDE9D74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5C37DB7-39B5-4C57-A3F2-0152544993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398"/>
          <a:stretch/>
        </p:blipFill>
        <p:spPr>
          <a:xfrm>
            <a:off x="0" y="907986"/>
            <a:ext cx="6365928" cy="504748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E9DE9E5-7D60-4474-A31D-95E8256DA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1161" y="907987"/>
            <a:ext cx="5690840" cy="504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5E192D-C95A-4C98-8013-9B6F7074E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2086608-02C8-4317-99B1-BDADE4248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2FBE01E-1D8C-404E-B34E-56A0B889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650" y="-27878"/>
            <a:ext cx="6370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4183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148DF9-6A06-4A95-A0F2-7DFA853F9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2F9437A-C95D-4947-B6E4-010F1EA2E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4606"/>
            <a:ext cx="6902605" cy="690260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D5E2C18-32E3-4AD7-B50A-6DB595F11C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27" t="14796" r="48233" b="17723"/>
          <a:stretch/>
        </p:blipFill>
        <p:spPr>
          <a:xfrm>
            <a:off x="6880850" y="-1"/>
            <a:ext cx="5311149" cy="6857999"/>
          </a:xfrm>
          <a:prstGeom prst="rect">
            <a:avLst/>
          </a:prstGeom>
        </p:spPr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189DC30C-285F-4853-9D81-DF04A4284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120EBA48-47BE-4C27-BF16-3A78BF5A25A1}"/>
              </a:ext>
            </a:extLst>
          </p:cNvPr>
          <p:cNvSpPr txBox="1">
            <a:spLocks/>
          </p:cNvSpPr>
          <p:nvPr/>
        </p:nvSpPr>
        <p:spPr>
          <a:xfrm>
            <a:off x="5799560" y="2092287"/>
            <a:ext cx="6392439" cy="381801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pt-BR" sz="16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sz="3600" dirty="0">
                <a:solidFill>
                  <a:schemeClr val="bg1"/>
                </a:solidFill>
              </a:rPr>
              <a:t>PERDA: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sz="1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pt-BR" dirty="0"/>
              <a:t>Olfato 87%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dirty="0"/>
              <a:t>  - 73% total e 14% parcial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pt-BR" dirty="0"/>
              <a:t>Paladar 45% </a:t>
            </a:r>
          </a:p>
        </p:txBody>
      </p:sp>
    </p:spTree>
    <p:extLst>
      <p:ext uri="{BB962C8B-B14F-4D97-AF65-F5344CB8AC3E}">
        <p14:creationId xmlns:p14="http://schemas.microsoft.com/office/powerpoint/2010/main" val="234189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1837EA4-9C19-455D-892F-65F55E68A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8004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1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VIDEO 2</a:t>
            </a:r>
            <a:br>
              <a:rPr lang="en-US" sz="41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Mecanismo</a:t>
            </a:r>
            <a:r>
              <a:rPr lang="en-US" sz="41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41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respiração</a:t>
            </a:r>
            <a:r>
              <a:rPr lang="en-US" sz="41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do </a:t>
            </a:r>
            <a:r>
              <a:rPr lang="en-US" sz="41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homem</a:t>
            </a:r>
            <a:endParaRPr lang="en-US" sz="4100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raphic 8" descr="Reproduzir">
            <a:extLst>
              <a:ext uri="{FF2B5EF4-FFF2-40B4-BE49-F238E27FC236}">
                <a16:creationId xmlns:a16="http://schemas.microsoft.com/office/drawing/2014/main" id="{7EC437B6-70E3-4629-9BA7-D8F8FC847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977102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B6F5A2-E0BF-458F-AA8A-A7B2C55E7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A0CD83D-1C3E-48C5-BEEC-C4DB8EB978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E88E316-DE96-455A-960D-A55E580C3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018"/>
            <a:ext cx="12192000" cy="637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81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C8F3E4-8117-46AD-92E3-7A4FA5438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81B30EC-9056-4E1E-8845-B4B0893E58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E3BF24B-898B-4897-9149-621E759702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74" t="19221" r="32402" b="29524"/>
          <a:stretch/>
        </p:blipFill>
        <p:spPr>
          <a:xfrm>
            <a:off x="4348977" y="14076"/>
            <a:ext cx="7577252" cy="687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1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A15A51-7C6C-4D75-809D-853D8F51E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8861C67-68A3-49A7-BF9D-18C37B0ACB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A9FE1B3-3D47-47E0-8FE4-041BD0CD3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893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444212-3532-4AB1-8892-0948A8C03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A24EF52-57B3-4E38-8B0E-021794633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879912A-FFEB-4B16-81EE-A995481B5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91250" cy="618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071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assaporte imunológico para o novo coronavírus garante imunidade ...">
            <a:extLst>
              <a:ext uri="{FF2B5EF4-FFF2-40B4-BE49-F238E27FC236}">
                <a16:creationId xmlns:a16="http://schemas.microsoft.com/office/drawing/2014/main" id="{3422CB9F-133F-4329-923D-33FAFADB8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1214981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8989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615420-DF35-4820-8D75-EB17F0625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80A354A-E207-4347-BB02-17B59E172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C0024BD-8BAD-49C6-8FB2-A5ED1885B8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88" t="17500" r="21344" b="5324"/>
          <a:stretch/>
        </p:blipFill>
        <p:spPr>
          <a:xfrm>
            <a:off x="0" y="0"/>
            <a:ext cx="12192000" cy="677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502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F98BBC-1FBF-4D47-A399-B70AA3910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635BFC5-07F2-47ED-B149-36DC9B9E5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93082C4-1E23-44C7-8E89-05F6FE40E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00" t="28978" r="21100" b="148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Oxímetro De Dedo para Medir Saturação De Oxigênio - Medidor de Glicose |  Casas Bahia | 15679859">
            <a:extLst>
              <a:ext uri="{FF2B5EF4-FFF2-40B4-BE49-F238E27FC236}">
                <a16:creationId xmlns:a16="http://schemas.microsoft.com/office/drawing/2014/main" id="{447CFA10-043E-4364-99E9-C00CE847F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902" y="0"/>
            <a:ext cx="3134098" cy="313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84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6B66CB-E74A-45DE-85DA-EDEF25821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0A37945A-86BB-4D5E-A26D-EC0C9C99EF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4" y="0"/>
            <a:ext cx="12225236" cy="5281684"/>
          </a:xfrm>
        </p:spPr>
      </p:pic>
    </p:spTree>
    <p:extLst>
      <p:ext uri="{BB962C8B-B14F-4D97-AF65-F5344CB8AC3E}">
        <p14:creationId xmlns:p14="http://schemas.microsoft.com/office/powerpoint/2010/main" val="278557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A30670-3556-42DC-A83E-F2239076C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EB190F8-19E6-4955-B0E7-2A7CB74D9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 descr="Canoas contra o coronavírus - Prefeitura Municipal de Canoas">
            <a:extLst>
              <a:ext uri="{FF2B5EF4-FFF2-40B4-BE49-F238E27FC236}">
                <a16:creationId xmlns:a16="http://schemas.microsoft.com/office/drawing/2014/main" id="{B5FC63F6-9B8D-4C70-B254-404621CA6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2724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832FFC-7937-4392-AC10-05FB8083D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693" y="6176964"/>
            <a:ext cx="6884816" cy="656648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pt-BR" sz="1600" dirty="0"/>
              <a:t>Manual de Orientações da COVID – SC 23/10/2020</a:t>
            </a:r>
            <a:br>
              <a:rPr lang="pt-BR" sz="1600" dirty="0"/>
            </a:br>
            <a:r>
              <a:rPr lang="pt-BR" sz="1600" dirty="0"/>
              <a:t>https://www.saude.sc.gov.br/coronavirus/arquivos/Manual_23-10-atualizado.pdf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EEC704-BB15-4927-A226-78753DED6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41CD035-2180-493F-88DB-E1CF00C9E3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31" t="19221" r="27046" b="55208"/>
          <a:stretch/>
        </p:blipFill>
        <p:spPr>
          <a:xfrm>
            <a:off x="6440847" y="0"/>
            <a:ext cx="5751153" cy="218407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8189F95-4E81-43ED-8CF3-DA2FEA1584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39" t="16653" r="28604" b="32876"/>
          <a:stretch/>
        </p:blipFill>
        <p:spPr>
          <a:xfrm>
            <a:off x="0" y="0"/>
            <a:ext cx="6568760" cy="435133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CB7F55B-9161-48C5-A8AB-292FBFD18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39" t="66263" r="28604" b="9931"/>
          <a:stretch/>
        </p:blipFill>
        <p:spPr>
          <a:xfrm>
            <a:off x="0" y="4250195"/>
            <a:ext cx="6568760" cy="192676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5372437-5C60-4984-9B0A-F3F46A428E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31" t="45104" r="27046" b="25764"/>
          <a:stretch/>
        </p:blipFill>
        <p:spPr>
          <a:xfrm>
            <a:off x="6440847" y="2172700"/>
            <a:ext cx="5751153" cy="248821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968E907-56E6-4295-831C-D8E24289D6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31" t="72517" r="27046" b="9931"/>
          <a:stretch/>
        </p:blipFill>
        <p:spPr>
          <a:xfrm>
            <a:off x="6420254" y="4514615"/>
            <a:ext cx="5751153" cy="149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9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1837EA4-9C19-455D-892F-65F55E68A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68924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VIDEO 3</a:t>
            </a:r>
            <a:br>
              <a:rPr lang="en-US" sz="4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Defesa</a:t>
            </a:r>
            <a:r>
              <a:rPr lang="en-US" sz="41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Sistema </a:t>
            </a:r>
            <a:r>
              <a:rPr lang="en-US" sz="41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Respiratório</a:t>
            </a:r>
            <a:endParaRPr lang="en-US" sz="4100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raphic 8" descr="Reproduzir">
            <a:extLst>
              <a:ext uri="{FF2B5EF4-FFF2-40B4-BE49-F238E27FC236}">
                <a16:creationId xmlns:a16="http://schemas.microsoft.com/office/drawing/2014/main" id="{7EC437B6-70E3-4629-9BA7-D8F8FC847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486850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202DC4-07F0-4EE9-9800-F62A9E003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9BA9C98-D6C9-4990-A44F-3D6A43EE2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EF032DA-E501-45BF-8D57-458F5C7DDC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60" t="13160" r="21104" b="99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 descr="Oxímetro De Dedo para Medir Saturação De Oxigênio - Medidor de Glicose |  Casas Bahia | 15679859">
            <a:extLst>
              <a:ext uri="{FF2B5EF4-FFF2-40B4-BE49-F238E27FC236}">
                <a16:creationId xmlns:a16="http://schemas.microsoft.com/office/drawing/2014/main" id="{9BE5D51D-54CC-4F76-BA13-A0FFD8DBE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0083" cy="304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00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2F3A12-D25A-44C9-84D2-1E80F8C77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FC3E32B-BFDA-42E5-A062-70B870D27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74271A6-F160-48D2-864F-2935F1B28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16884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5732D7C-8193-41B5-961A-43AC5C3AD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085" y="0"/>
            <a:ext cx="5136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6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301171-92F4-4645-8E5B-3FF4A9A58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4DECCA-2E25-4290-8327-8D2273CE0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0EC9B1C-33A9-4990-9007-78F801D7A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22" r="1526" b="9930"/>
          <a:stretch/>
        </p:blipFill>
        <p:spPr>
          <a:xfrm>
            <a:off x="0" y="831274"/>
            <a:ext cx="12192000" cy="534568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3426206-690C-49A5-8217-C09D37AEF9F9}"/>
              </a:ext>
            </a:extLst>
          </p:cNvPr>
          <p:cNvSpPr txBox="1"/>
          <p:nvPr/>
        </p:nvSpPr>
        <p:spPr>
          <a:xfrm>
            <a:off x="8633361" y="5654466"/>
            <a:ext cx="831272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20135593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3483DA-1109-4539-9D02-115805780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FBCE3B-C1B8-475D-9AA4-F2BBB29F8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13567D5-3EB4-4571-880F-895C4E82C9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76" t="9931" r="19421" b="9931"/>
          <a:stretch/>
        </p:blipFill>
        <p:spPr>
          <a:xfrm>
            <a:off x="0" y="0"/>
            <a:ext cx="6744318" cy="48953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E7A9512-1A25-4EDA-99A1-1EFA9AEB22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27" t="9931" r="22897" b="9931"/>
          <a:stretch/>
        </p:blipFill>
        <p:spPr>
          <a:xfrm>
            <a:off x="6580012" y="0"/>
            <a:ext cx="5611988" cy="489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3380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A8CDD8A-DE44-4C82-98A8-0F859E8E1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RINITE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078AB6F-2A42-4488-9832-7C87A98E8E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1568837-B568-408A-9DF7-C87DF05FB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3337"/>
            <a:ext cx="12209987" cy="682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085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 descr="Resultado de imagem para rinit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2906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8501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0612" y="0"/>
            <a:ext cx="10569388" cy="685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767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1837EA4-9C19-455D-892F-65F55E68A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1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VIDEO 6</a:t>
            </a:r>
            <a:br>
              <a:rPr lang="en-US" sz="41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Rinite</a:t>
            </a:r>
            <a:r>
              <a:rPr lang="en-US" sz="41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- </a:t>
            </a:r>
            <a:r>
              <a:rPr lang="en-US" sz="41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causas</a:t>
            </a:r>
            <a:endParaRPr lang="en-US" sz="4100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raphic 8" descr="Reproduzir">
            <a:extLst>
              <a:ext uri="{FF2B5EF4-FFF2-40B4-BE49-F238E27FC236}">
                <a16:creationId xmlns:a16="http://schemas.microsoft.com/office/drawing/2014/main" id="{7EC437B6-70E3-4629-9BA7-D8F8FC847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999403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inusite: causas e tratamento - YouTube">
            <a:extLst>
              <a:ext uri="{FF2B5EF4-FFF2-40B4-BE49-F238E27FC236}">
                <a16:creationId xmlns:a16="http://schemas.microsoft.com/office/drawing/2014/main" id="{FE46EC17-2691-4551-8527-D0FAD5B16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9474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2818" y="403411"/>
            <a:ext cx="9197789" cy="613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33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7DCEDA-CC87-4C8B-8BC4-A9631993D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72D0236-4338-4669-910B-422461125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ABC1E76-AE24-435B-80D4-AF40E8EAD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697" y="0"/>
            <a:ext cx="7481455" cy="684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744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 descr="Resultado de imagem para rx de SEIOS DA F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m para rx de SEIOS DA FACE SINUS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1557336"/>
            <a:ext cx="537210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45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1837EA4-9C19-455D-892F-65F55E68A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1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VIDEO </a:t>
            </a:r>
            <a:r>
              <a:rPr lang="en-US" sz="4100" dirty="0">
                <a:solidFill>
                  <a:schemeClr val="accent1"/>
                </a:solidFill>
              </a:rPr>
              <a:t>7</a:t>
            </a:r>
            <a:br>
              <a:rPr lang="en-US" sz="41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Fungo </a:t>
            </a:r>
            <a:r>
              <a:rPr lang="en-US" sz="41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seio</a:t>
            </a:r>
            <a:r>
              <a:rPr lang="en-US" sz="41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maxilar</a:t>
            </a:r>
            <a:endParaRPr lang="en-US" sz="4100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raphic 8" descr="Reproduzir">
            <a:extLst>
              <a:ext uri="{FF2B5EF4-FFF2-40B4-BE49-F238E27FC236}">
                <a16:creationId xmlns:a16="http://schemas.microsoft.com/office/drawing/2014/main" id="{7EC437B6-70E3-4629-9BA7-D8F8FC847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720561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1837EA4-9C19-455D-892F-65F55E68A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1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VIDEO 8</a:t>
            </a:r>
            <a:br>
              <a:rPr lang="en-US" sz="41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Sinusplastia</a:t>
            </a:r>
            <a:endParaRPr lang="en-US" sz="4100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raphic 8" descr="Reproduzir">
            <a:extLst>
              <a:ext uri="{FF2B5EF4-FFF2-40B4-BE49-F238E27FC236}">
                <a16:creationId xmlns:a16="http://schemas.microsoft.com/office/drawing/2014/main" id="{7EC437B6-70E3-4629-9BA7-D8F8FC847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227007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13A9E10-F6EB-47BF-90B6-688B2BEC4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FARINGITE E AMIGDALITE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3D0F200-3849-4D3F-A559-DBAEDD5733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3BCED7F-15F7-453D-9902-A886F70C3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340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6187" y="-26034"/>
            <a:ext cx="8175813" cy="688403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249271" cy="69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836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692686" cy="5123329"/>
          </a:xfrm>
          <a:prstGeom prst="rect">
            <a:avLst/>
          </a:prstGeom>
        </p:spPr>
      </p:pic>
      <p:pic>
        <p:nvPicPr>
          <p:cNvPr id="5122" name="Picture 2" descr="Resultado de imagem para faringite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326" y="779929"/>
            <a:ext cx="7026673" cy="607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6990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314700" cy="320992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835" y="2971800"/>
            <a:ext cx="5715000" cy="3886200"/>
          </a:xfrm>
          <a:prstGeom prst="rect">
            <a:avLst/>
          </a:prstGeom>
        </p:spPr>
      </p:pic>
      <p:pic>
        <p:nvPicPr>
          <p:cNvPr id="4102" name="Picture 6" descr="Resultado de imagem para amigdalas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0741"/>
            <a:ext cx="4738261" cy="361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9061" y="268940"/>
            <a:ext cx="4569721" cy="539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1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4B0889E-29A8-47C6-A2F5-17350AFA7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OTITE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E3AE413-4BF4-4F5C-9EAC-1BDDC0FD01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7AE9B1B-DF03-4095-8B80-9A9E7A47B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8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862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FF9A5C1-73CE-4BFB-95AA-24750EFEA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/>
          </a:bodyPr>
          <a:lstStyle/>
          <a:p>
            <a:endParaRPr lang="pt-BR" sz="4000">
              <a:solidFill>
                <a:schemeClr val="bg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6E90F2E-902A-4613-AD3B-D2094465AD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58" r="4942" b="-3"/>
          <a:stretch/>
        </p:blipFill>
        <p:spPr>
          <a:xfrm>
            <a:off x="8191520" y="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20AD072-8F53-4DC3-91A0-938CAB78B6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325"/>
          <a:stretch/>
        </p:blipFill>
        <p:spPr>
          <a:xfrm flipH="1"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B26B353-E6A7-4EF1-95C1-8867A13C60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04" r="10793" b="3"/>
          <a:stretch/>
        </p:blipFill>
        <p:spPr>
          <a:xfrm>
            <a:off x="0" y="0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3902262-8623-401D-B0D8-DC05D9274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1077411"/>
          </a:xfrm>
        </p:spPr>
        <p:txBody>
          <a:bodyPr>
            <a:normAutofit/>
          </a:bodyPr>
          <a:lstStyle/>
          <a:p>
            <a:endParaRPr lang="pt-BR" sz="240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24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1E9BE9-10E9-464F-A955-CD2145B84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E1D0AD-810C-4D1A-AB0F-84D0CFD40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118E4F8-18FF-42C7-B918-93775A61A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0" y="95250"/>
            <a:ext cx="66675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8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H="1">
            <a:off x="0" y="1183342"/>
            <a:ext cx="5688106" cy="4577974"/>
          </a:xfrm>
          <a:prstGeom prst="rect">
            <a:avLst/>
          </a:prstGeom>
        </p:spPr>
      </p:pic>
      <p:pic>
        <p:nvPicPr>
          <p:cNvPr id="2050" name="Picture 2" descr="Resultado de imagem para anatomia via aerea inferior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93" y="1358153"/>
            <a:ext cx="6848407" cy="384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6343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9167" y="0"/>
            <a:ext cx="8593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201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1837EA4-9C19-455D-892F-65F55E68A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1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VIDEO 9</a:t>
            </a:r>
            <a:br>
              <a:rPr lang="en-US" sz="31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Rinoscopia</a:t>
            </a:r>
            <a:r>
              <a:rPr lang="en-US" sz="31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e </a:t>
            </a:r>
            <a:r>
              <a:rPr lang="en-US" sz="31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Laringoscopia</a:t>
            </a:r>
            <a:endParaRPr lang="en-US" sz="3100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raphic 8" descr="Reproduzir">
            <a:extLst>
              <a:ext uri="{FF2B5EF4-FFF2-40B4-BE49-F238E27FC236}">
                <a16:creationId xmlns:a16="http://schemas.microsoft.com/office/drawing/2014/main" id="{7EC437B6-70E3-4629-9BA7-D8F8FC847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1738317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1837EA4-9C19-455D-892F-65F55E68A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1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VIDEO 10</a:t>
            </a:r>
            <a:br>
              <a:rPr lang="en-US" sz="41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Laringite</a:t>
            </a:r>
            <a:r>
              <a:rPr lang="en-US" sz="41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aguda</a:t>
            </a:r>
            <a:endParaRPr lang="en-US" sz="4100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raphic 8" descr="Reproduzir">
            <a:extLst>
              <a:ext uri="{FF2B5EF4-FFF2-40B4-BE49-F238E27FC236}">
                <a16:creationId xmlns:a16="http://schemas.microsoft.com/office/drawing/2014/main" id="{7EC437B6-70E3-4629-9BA7-D8F8FC847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356394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1837EA4-9C19-455D-892F-65F55E68A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VIDEO 11</a:t>
            </a:r>
            <a:br>
              <a:rPr lang="en-US" sz="28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Videolaringoscopia</a:t>
            </a:r>
            <a:r>
              <a:rPr lang="en-US" sz="28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– </a:t>
            </a:r>
            <a:r>
              <a:rPr lang="en-US" sz="28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nódulos</a:t>
            </a:r>
            <a:r>
              <a:rPr lang="en-US" sz="28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em</a:t>
            </a:r>
            <a:r>
              <a:rPr lang="en-US" sz="28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cordas</a:t>
            </a:r>
            <a:r>
              <a:rPr lang="en-US" sz="28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vocais</a:t>
            </a:r>
            <a:endParaRPr lang="en-US" sz="2800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raphic 8" descr="Reproduzir">
            <a:extLst>
              <a:ext uri="{FF2B5EF4-FFF2-40B4-BE49-F238E27FC236}">
                <a16:creationId xmlns:a16="http://schemas.microsoft.com/office/drawing/2014/main" id="{7EC437B6-70E3-4629-9BA7-D8F8FC847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978478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GRIPES E RESFRIADOS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624" y="1"/>
            <a:ext cx="6127376" cy="3676426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80D36D9-A252-4E6A-B676-89B50B1B2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6299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01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964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1837EA4-9C19-455D-892F-65F55E68A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VIDEO 12</a:t>
            </a:r>
            <a:br>
              <a:rPr lang="en-US" sz="4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Gripe </a:t>
            </a:r>
            <a:r>
              <a:rPr lang="en-US" sz="41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transmissão</a:t>
            </a:r>
            <a:endParaRPr lang="en-US" sz="4100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raphic 8" descr="Reproduzir">
            <a:extLst>
              <a:ext uri="{FF2B5EF4-FFF2-40B4-BE49-F238E27FC236}">
                <a16:creationId xmlns:a16="http://schemas.microsoft.com/office/drawing/2014/main" id="{7EC437B6-70E3-4629-9BA7-D8F8FC847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078905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1837EA4-9C19-455D-892F-65F55E68A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VIDEO 13</a:t>
            </a:r>
            <a:br>
              <a:rPr lang="en-US" sz="4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Gripe + no </a:t>
            </a:r>
            <a:r>
              <a:rPr lang="en-US" sz="41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inverno</a:t>
            </a:r>
            <a:endParaRPr lang="en-US" sz="4100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raphic 8" descr="Reproduzir">
            <a:extLst>
              <a:ext uri="{FF2B5EF4-FFF2-40B4-BE49-F238E27FC236}">
                <a16:creationId xmlns:a16="http://schemas.microsoft.com/office/drawing/2014/main" id="{7EC437B6-70E3-4629-9BA7-D8F8FC847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8924413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1837EA4-9C19-455D-892F-65F55E68A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VIDEO 14</a:t>
            </a:r>
            <a:br>
              <a:rPr lang="en-US" sz="4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Gripe 8 </a:t>
            </a:r>
            <a:r>
              <a:rPr lang="en-US" sz="41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medidas</a:t>
            </a:r>
            <a:endParaRPr lang="en-US" sz="4100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raphic 8" descr="Reproduzir">
            <a:extLst>
              <a:ext uri="{FF2B5EF4-FFF2-40B4-BE49-F238E27FC236}">
                <a16:creationId xmlns:a16="http://schemas.microsoft.com/office/drawing/2014/main" id="{7EC437B6-70E3-4629-9BA7-D8F8FC847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3629347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Resultado de imagem para bronquite pneumonia&quot;"/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" r="1677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ASMA, BRONQUITES E PNEUMONIAS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628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7987553" cy="363837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3543300"/>
            <a:ext cx="8382000" cy="33147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624" y="-1"/>
            <a:ext cx="977663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5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 descr="Resultado de imagem para asma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58" y="-1"/>
            <a:ext cx="1148530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73" y="828022"/>
            <a:ext cx="12221773" cy="556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1837EA4-9C19-455D-892F-65F55E68A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VIDEO 15</a:t>
            </a:r>
            <a:br>
              <a:rPr lang="en-US" sz="4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Asma - </a:t>
            </a:r>
            <a:r>
              <a:rPr lang="en-US" sz="41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inflamação</a:t>
            </a:r>
            <a:endParaRPr lang="en-US" sz="4100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raphic 8" descr="Reproduzir">
            <a:extLst>
              <a:ext uri="{FF2B5EF4-FFF2-40B4-BE49-F238E27FC236}">
                <a16:creationId xmlns:a16="http://schemas.microsoft.com/office/drawing/2014/main" id="{7EC437B6-70E3-4629-9BA7-D8F8FC847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1459271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1837EA4-9C19-455D-892F-65F55E68A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VIDEO 16</a:t>
            </a:r>
            <a:br>
              <a:rPr lang="en-US" sz="4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Asma</a:t>
            </a:r>
          </a:p>
        </p:txBody>
      </p:sp>
      <p:sp>
        <p:nvSpPr>
          <p:cNvPr id="18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raphic 8" descr="Reproduzir">
            <a:extLst>
              <a:ext uri="{FF2B5EF4-FFF2-40B4-BE49-F238E27FC236}">
                <a16:creationId xmlns:a16="http://schemas.microsoft.com/office/drawing/2014/main" id="{7EC437B6-70E3-4629-9BA7-D8F8FC847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952713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776" y="0"/>
            <a:ext cx="5912224" cy="407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5703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ACDE67F-DEAF-41FE-9BDB-E6153FA0AD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F9B057B9-06A8-4359-B482-3EC1A54BC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BRONQUITE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BDD3A5F-8F3B-44A8-82B6-EAC06DE8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67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5528" y="3067050"/>
            <a:ext cx="4924425" cy="3790950"/>
          </a:xfrm>
          <a:prstGeom prst="rect">
            <a:avLst/>
          </a:prstGeom>
        </p:spPr>
      </p:pic>
      <p:pic>
        <p:nvPicPr>
          <p:cNvPr id="2050" name="Picture 2" descr="Resultado de imagem para bronquite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8626627" cy="450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0304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837EA4-9C19-455D-892F-65F55E68A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VIDEO 17</a:t>
            </a:r>
            <a:br>
              <a:rPr lang="en-US" sz="4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Bronquite</a:t>
            </a:r>
            <a:r>
              <a:rPr lang="en-US" sz="4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inflamatória</a:t>
            </a:r>
            <a:endParaRPr lang="en-US" sz="4100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Graphic 8" descr="Reproduzir">
            <a:extLst>
              <a:ext uri="{FF2B5EF4-FFF2-40B4-BE49-F238E27FC236}">
                <a16:creationId xmlns:a16="http://schemas.microsoft.com/office/drawing/2014/main" id="{7EC437B6-70E3-4629-9BA7-D8F8FC847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1476043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837EA4-9C19-455D-892F-65F55E68A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VIDEO 18</a:t>
            </a:r>
            <a:br>
              <a:rPr lang="en-US" sz="4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Bronquite</a:t>
            </a:r>
            <a:r>
              <a:rPr lang="en-US" sz="4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infecciosa</a:t>
            </a:r>
            <a:endParaRPr lang="en-US" sz="4100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Graphic 8" descr="Reproduzir">
            <a:extLst>
              <a:ext uri="{FF2B5EF4-FFF2-40B4-BE49-F238E27FC236}">
                <a16:creationId xmlns:a16="http://schemas.microsoft.com/office/drawing/2014/main" id="{7EC437B6-70E3-4629-9BA7-D8F8FC847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6352157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1837EA4-9C19-455D-892F-65F55E68A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VIDEO 19</a:t>
            </a:r>
            <a:br>
              <a:rPr lang="en-US" sz="4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Broncoscopia</a:t>
            </a:r>
            <a:endParaRPr lang="en-US" sz="4100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raphic 8" descr="Reproduzir">
            <a:extLst>
              <a:ext uri="{FF2B5EF4-FFF2-40B4-BE49-F238E27FC236}">
                <a16:creationId xmlns:a16="http://schemas.microsoft.com/office/drawing/2014/main" id="{7EC437B6-70E3-4629-9BA7-D8F8FC847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5248295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559294"/>
            <a:ext cx="12191999" cy="6298279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-428"/>
            <a:ext cx="6096001" cy="6858000"/>
          </a:xfrm>
          <a:prstGeom prst="rect">
            <a:avLst/>
          </a:prstGeom>
          <a:gradFill>
            <a:gsLst>
              <a:gs pos="13000">
                <a:srgbClr val="000000">
                  <a:alpha val="72000"/>
                </a:srgbClr>
              </a:gs>
              <a:gs pos="99000">
                <a:schemeClr val="accent1">
                  <a:lumMod val="50000"/>
                  <a:alpha val="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A7DB81AD-3635-4D9E-813E-29F30DE95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136" y="1028700"/>
            <a:ext cx="9947305" cy="10906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PNEUMONIA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2E405A2-64F0-4DF4-989F-2A9327945A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2214188"/>
            <a:ext cx="9144000" cy="492440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2B3ACB3-D689-442E-8A40-8680B0FEB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063256" y="400727"/>
            <a:ext cx="4065484" cy="8849062"/>
          </a:xfrm>
          <a:custGeom>
            <a:avLst/>
            <a:gdLst>
              <a:gd name="connsiteX0" fmla="*/ 0 w 4065484"/>
              <a:gd name="connsiteY0" fmla="*/ 4424531 h 8849062"/>
              <a:gd name="connsiteX1" fmla="*/ 3899197 w 4065484"/>
              <a:gd name="connsiteY1" fmla="*/ 8840480 h 8849062"/>
              <a:gd name="connsiteX2" fmla="*/ 4065484 w 4065484"/>
              <a:gd name="connsiteY2" fmla="*/ 8849062 h 8849062"/>
              <a:gd name="connsiteX3" fmla="*/ 4065483 w 4065484"/>
              <a:gd name="connsiteY3" fmla="*/ 0 h 8849062"/>
              <a:gd name="connsiteX4" fmla="*/ 3899197 w 4065484"/>
              <a:gd name="connsiteY4" fmla="*/ 8581 h 8849062"/>
              <a:gd name="connsiteX5" fmla="*/ 0 w 4065484"/>
              <a:gd name="connsiteY5" fmla="*/ 4424531 h 884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5484" h="8849062">
                <a:moveTo>
                  <a:pt x="0" y="4424531"/>
                </a:moveTo>
                <a:cubicBezTo>
                  <a:pt x="0" y="6722831"/>
                  <a:pt x="1709076" y="8613167"/>
                  <a:pt x="3899197" y="8840480"/>
                </a:cubicBezTo>
                <a:lnTo>
                  <a:pt x="4065484" y="8849062"/>
                </a:lnTo>
                <a:lnTo>
                  <a:pt x="4065483" y="0"/>
                </a:lnTo>
                <a:lnTo>
                  <a:pt x="3899197" y="8581"/>
                </a:lnTo>
                <a:cubicBezTo>
                  <a:pt x="1709075" y="235897"/>
                  <a:pt x="0" y="2126232"/>
                  <a:pt x="0" y="442453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000"/>
                </a:schemeClr>
              </a:gs>
              <a:gs pos="68000">
                <a:schemeClr val="accent1">
                  <a:alpha val="15000"/>
                </a:scheme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745A600-B926-4628-8C06-5CDD485139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53" r="-1" b="4803"/>
          <a:stretch/>
        </p:blipFill>
        <p:spPr>
          <a:xfrm>
            <a:off x="2343302" y="3351745"/>
            <a:ext cx="7519558" cy="3506255"/>
          </a:xfrm>
          <a:custGeom>
            <a:avLst/>
            <a:gdLst/>
            <a:ahLst/>
            <a:cxnLst/>
            <a:rect l="l" t="t" r="r" b="b"/>
            <a:pathLst>
              <a:path w="7519558" h="3506255">
                <a:moveTo>
                  <a:pt x="3759779" y="0"/>
                </a:moveTo>
                <a:cubicBezTo>
                  <a:pt x="5713450" y="0"/>
                  <a:pt x="7320331" y="1484777"/>
                  <a:pt x="7513560" y="3387468"/>
                </a:cubicBezTo>
                <a:lnTo>
                  <a:pt x="7519558" y="3506255"/>
                </a:lnTo>
                <a:lnTo>
                  <a:pt x="0" y="3506255"/>
                </a:lnTo>
                <a:lnTo>
                  <a:pt x="5998" y="3387468"/>
                </a:lnTo>
                <a:cubicBezTo>
                  <a:pt x="199227" y="1484777"/>
                  <a:pt x="1806109" y="0"/>
                  <a:pt x="375977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6281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RX DE CAVUM – AVALIAÇÃO DE ADENÓIDES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Resultado de imagem para rx de cav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19013" y="1734671"/>
            <a:ext cx="6172987" cy="512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rx de cav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"/>
          <a:stretch/>
        </p:blipFill>
        <p:spPr bwMode="auto">
          <a:xfrm flipH="1">
            <a:off x="0" y="1833469"/>
            <a:ext cx="5843120" cy="502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74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121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6851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62800" cy="6894195"/>
          </a:xfrm>
          <a:prstGeom prst="rect">
            <a:avLst/>
          </a:prstGeom>
        </p:spPr>
      </p:pic>
      <p:pic>
        <p:nvPicPr>
          <p:cNvPr id="6" name="Espaço Reservado para Conteúd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309" y="-1"/>
            <a:ext cx="5126691" cy="410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6274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0216" y="2506662"/>
            <a:ext cx="5801784" cy="4351338"/>
          </a:xfrm>
          <a:prstGeom prst="rect">
            <a:avLst/>
          </a:prstGeom>
        </p:spPr>
      </p:pic>
      <p:pic>
        <p:nvPicPr>
          <p:cNvPr id="1026" name="Picture 2" descr="Resultado de imagem para RX TORAX NORMAL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17112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1837EA4-9C19-455D-892F-65F55E68A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VIDEO 20</a:t>
            </a:r>
            <a:br>
              <a:rPr lang="en-US" sz="4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Pneumonia</a:t>
            </a:r>
          </a:p>
        </p:txBody>
      </p:sp>
      <p:sp>
        <p:nvSpPr>
          <p:cNvPr id="18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raphic 8" descr="Reproduzir">
            <a:extLst>
              <a:ext uri="{FF2B5EF4-FFF2-40B4-BE49-F238E27FC236}">
                <a16:creationId xmlns:a16="http://schemas.microsoft.com/office/drawing/2014/main" id="{7EC437B6-70E3-4629-9BA7-D8F8FC847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5087334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25000">
                <a:schemeClr val="accent1"/>
              </a:gs>
              <a:gs pos="94000">
                <a:schemeClr val="accent5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1837EA4-9C19-455D-892F-65F55E68A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VIDEO 21</a:t>
            </a:r>
            <a:br>
              <a:rPr lang="en-US" sz="4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Pneumonia</a:t>
            </a:r>
          </a:p>
        </p:txBody>
      </p:sp>
      <p:sp>
        <p:nvSpPr>
          <p:cNvPr id="18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/>
                </a:gs>
                <a:gs pos="23000">
                  <a:schemeClr val="accent1"/>
                </a:gs>
                <a:gs pos="83000">
                  <a:schemeClr val="accent5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raphic 8" descr="Reproduzir">
            <a:extLst>
              <a:ext uri="{FF2B5EF4-FFF2-40B4-BE49-F238E27FC236}">
                <a16:creationId xmlns:a16="http://schemas.microsoft.com/office/drawing/2014/main" id="{7EC437B6-70E3-4629-9BA7-D8F8FC847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8016074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AD578F-7E6C-4589-B640-0E737284B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2CA50A-8657-41F4-BB51-057188830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Doença Pulmonar Obstrutiva Crônica – Clínica Dra. Iara">
            <a:extLst>
              <a:ext uri="{FF2B5EF4-FFF2-40B4-BE49-F238E27FC236}">
                <a16:creationId xmlns:a16="http://schemas.microsoft.com/office/drawing/2014/main" id="{97159CE5-C497-44D7-879E-A314F043D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75240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B21CAC-E619-4895-B82F-BC537F177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B25832-C04C-4AB6-BE03-5AD3F95D1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AutoShape 2" descr="O que é a Doença Pulmonar Obstrutiva Crônica (DPOC)? | Vale Mais Saúde">
            <a:extLst>
              <a:ext uri="{FF2B5EF4-FFF2-40B4-BE49-F238E27FC236}">
                <a16:creationId xmlns:a16="http://schemas.microsoft.com/office/drawing/2014/main" id="{05F1C763-76EE-4462-8DF6-8F1788435B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190744E-DACF-4EE4-A9AF-8C9BA46BC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404812"/>
            <a:ext cx="5143500" cy="604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4716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EDCD0C-C9C6-4B54-9DD3-DFEC49AFC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0CE19F-0528-411C-896C-9ECA411A4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050" name="Picture 2" descr="Diferenças entre ASMA e DPOC – Clínica Martini">
            <a:extLst>
              <a:ext uri="{FF2B5EF4-FFF2-40B4-BE49-F238E27FC236}">
                <a16:creationId xmlns:a16="http://schemas.microsoft.com/office/drawing/2014/main" id="{091559F4-C42E-4C3D-89BB-D33E90B0E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620" y="2001549"/>
            <a:ext cx="48768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39D062A-9DD5-4E90-934B-B4F2B93DD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2136" y="-154379"/>
            <a:ext cx="9472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5113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84D099-968B-4B6D-B2E7-48FB05160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9F8A965-92F2-4170-9A62-AD31FF21F5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2133869-C5AD-437A-A89E-19896EE01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405" y="-7645"/>
            <a:ext cx="9969190" cy="687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954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68E80A-A406-4B5B-820A-FF50853F7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BE8A92-7DC6-4699-B89F-F1ED96740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119690E-7583-495E-99FD-748793D49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917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514</Words>
  <Application>Microsoft Office PowerPoint</Application>
  <PresentationFormat>Widescreen</PresentationFormat>
  <Paragraphs>139</Paragraphs>
  <Slides>107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107</vt:i4>
      </vt:variant>
    </vt:vector>
  </HeadingPairs>
  <TitlesOfParts>
    <vt:vector size="112" baseType="lpstr">
      <vt:lpstr>Arial</vt:lpstr>
      <vt:lpstr>Calibri</vt:lpstr>
      <vt:lpstr>Calibri Light</vt:lpstr>
      <vt:lpstr>Roboto</vt:lpstr>
      <vt:lpstr>Tema do Office</vt:lpstr>
      <vt:lpstr> Lidando com Problemas  Respiratóriosna Missão</vt:lpstr>
      <vt:lpstr>Cronograma da aula</vt:lpstr>
      <vt:lpstr>VIDEO 1  Sistema respiratório</vt:lpstr>
      <vt:lpstr>VIDEO 2 Mecanismo de respiração do homem</vt:lpstr>
      <vt:lpstr>VIDEO 3 Defesa Sistema Respiratório</vt:lpstr>
      <vt:lpstr>Apresentação do PowerPoint</vt:lpstr>
      <vt:lpstr>Apresentação do PowerPoint</vt:lpstr>
      <vt:lpstr>Apresentação do PowerPoint</vt:lpstr>
      <vt:lpstr>RX DE CAVUM – AVALIAÇÃO DE ADENÓIDES</vt:lpstr>
      <vt:lpstr>Apresentação do PowerPoint</vt:lpstr>
      <vt:lpstr>IMUNIDADE E CUIDADOS BÁSICOS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DIFERENÇAS ENTRE INFECÇÕES</vt:lpstr>
      <vt:lpstr>Apresentação do PowerPoint</vt:lpstr>
      <vt:lpstr>VIDEO 4 Como evitar a próxima pandemia</vt:lpstr>
      <vt:lpstr>ZOONOSE</vt:lpstr>
      <vt:lpstr>Apresentação do PowerPoint</vt:lpstr>
      <vt:lpstr>Apresentação do PowerPoint</vt:lpstr>
      <vt:lpstr>Apresentação do PowerPoint</vt:lpstr>
      <vt:lpstr>Apresentação do PowerPoint</vt:lpstr>
      <vt:lpstr>VIDEO 5 Experimento japonês contaminação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Manual de Orientações da COVID – SC 23/10/2020 https://www.saude.sc.gov.br/coronavirus/arquivos/Manual_23-10-atualizado.pdf</vt:lpstr>
      <vt:lpstr>Apresentação do PowerPoint</vt:lpstr>
      <vt:lpstr>Apresentação do PowerPoint</vt:lpstr>
      <vt:lpstr>Apresentação do PowerPoint</vt:lpstr>
      <vt:lpstr>Apresentação do PowerPoint</vt:lpstr>
      <vt:lpstr>RINITE</vt:lpstr>
      <vt:lpstr>Apresentação do PowerPoint</vt:lpstr>
      <vt:lpstr>Apresentação do PowerPoint</vt:lpstr>
      <vt:lpstr>VIDEO 6 Rinite - causas</vt:lpstr>
      <vt:lpstr>Apresentação do PowerPoint</vt:lpstr>
      <vt:lpstr>Apresentação do PowerPoint</vt:lpstr>
      <vt:lpstr>Apresentação do PowerPoint</vt:lpstr>
      <vt:lpstr>VIDEO 7 Fungo seio maxilar</vt:lpstr>
      <vt:lpstr>VIDEO 8 Sinusplastia</vt:lpstr>
      <vt:lpstr>FARINGITE E AMIGDALITE</vt:lpstr>
      <vt:lpstr>Apresentação do PowerPoint</vt:lpstr>
      <vt:lpstr>Apresentação do PowerPoint</vt:lpstr>
      <vt:lpstr>Apresentação do PowerPoint</vt:lpstr>
      <vt:lpstr>OTITE</vt:lpstr>
      <vt:lpstr>Apresentação do PowerPoint</vt:lpstr>
      <vt:lpstr>Apresentação do PowerPoint</vt:lpstr>
      <vt:lpstr>Apresentação do PowerPoint</vt:lpstr>
      <vt:lpstr>VIDEO 9 Rinoscopia e Laringoscopia</vt:lpstr>
      <vt:lpstr>VIDEO 10 Laringite aguda</vt:lpstr>
      <vt:lpstr>VIDEO 11 Videolaringoscopia – nódulos em cordas vocais</vt:lpstr>
      <vt:lpstr>GRIPES E RESFRIADOS</vt:lpstr>
      <vt:lpstr>Apresentação do PowerPoint</vt:lpstr>
      <vt:lpstr>VIDEO 12 Gripe transmissão</vt:lpstr>
      <vt:lpstr>VIDEO 13 Gripe + no inverno</vt:lpstr>
      <vt:lpstr>VIDEO 14 Gripe 8 medidas</vt:lpstr>
      <vt:lpstr>ASMA, BRONQUITES E PNEUMONIAS</vt:lpstr>
      <vt:lpstr>Apresentação do PowerPoint</vt:lpstr>
      <vt:lpstr>VIDEO 15 Asma - inflamação</vt:lpstr>
      <vt:lpstr>VIDEO 16 Asma</vt:lpstr>
      <vt:lpstr>Apresentação do PowerPoint</vt:lpstr>
      <vt:lpstr>BRONQUITE</vt:lpstr>
      <vt:lpstr>Apresentação do PowerPoint</vt:lpstr>
      <vt:lpstr>VIDEO 17 Bronquite inflamatória</vt:lpstr>
      <vt:lpstr>VIDEO 18 Bronquite infecciosa</vt:lpstr>
      <vt:lpstr>VIDEO 19 Broncoscopia</vt:lpstr>
      <vt:lpstr>PNEUMONIA</vt:lpstr>
      <vt:lpstr>Apresentação do PowerPoint</vt:lpstr>
      <vt:lpstr>Apresentação do PowerPoint</vt:lpstr>
      <vt:lpstr>Apresentação do PowerPoint</vt:lpstr>
      <vt:lpstr>VIDEO 20 Pneumonia</vt:lpstr>
      <vt:lpstr>VIDEO 21 Pneumonia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CUIDADOS</vt:lpstr>
      <vt:lpstr>Apresentação do PowerPoint</vt:lpstr>
      <vt:lpstr>RESUMO INVESTIGAÇÃO, DX E TTO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Lidando com Problemas  Respiratóriosna Missão</dc:title>
  <dc:creator>Victor Hugo Braga</dc:creator>
  <cp:lastModifiedBy>Victor Hugo Braga</cp:lastModifiedBy>
  <cp:revision>1</cp:revision>
  <dcterms:created xsi:type="dcterms:W3CDTF">2021-01-27T11:35:32Z</dcterms:created>
  <dcterms:modified xsi:type="dcterms:W3CDTF">2021-01-27T11:39:01Z</dcterms:modified>
</cp:coreProperties>
</file>