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44" r:id="rId4"/>
    <p:sldId id="345" r:id="rId5"/>
    <p:sldId id="268" r:id="rId6"/>
    <p:sldId id="269" r:id="rId7"/>
    <p:sldId id="270" r:id="rId8"/>
    <p:sldId id="283" r:id="rId9"/>
    <p:sldId id="346" r:id="rId10"/>
    <p:sldId id="272" r:id="rId11"/>
    <p:sldId id="273" r:id="rId12"/>
    <p:sldId id="338" r:id="rId13"/>
    <p:sldId id="282" r:id="rId14"/>
    <p:sldId id="328" r:id="rId15"/>
    <p:sldId id="280" r:id="rId16"/>
    <p:sldId id="339" r:id="rId17"/>
    <p:sldId id="281" r:id="rId18"/>
    <p:sldId id="332" r:id="rId19"/>
    <p:sldId id="335" r:id="rId20"/>
    <p:sldId id="336" r:id="rId21"/>
    <p:sldId id="337" r:id="rId22"/>
    <p:sldId id="259" r:id="rId23"/>
    <p:sldId id="258" r:id="rId24"/>
    <p:sldId id="261" r:id="rId25"/>
    <p:sldId id="262" r:id="rId26"/>
    <p:sldId id="263" r:id="rId27"/>
    <p:sldId id="340" r:id="rId28"/>
    <p:sldId id="341" r:id="rId29"/>
    <p:sldId id="264" r:id="rId30"/>
    <p:sldId id="265" r:id="rId31"/>
    <p:sldId id="327" r:id="rId32"/>
    <p:sldId id="331" r:id="rId33"/>
    <p:sldId id="310" r:id="rId34"/>
    <p:sldId id="311" r:id="rId35"/>
    <p:sldId id="312" r:id="rId36"/>
    <p:sldId id="314" r:id="rId37"/>
    <p:sldId id="313" r:id="rId38"/>
    <p:sldId id="342" r:id="rId39"/>
    <p:sldId id="315" r:id="rId40"/>
    <p:sldId id="316" r:id="rId41"/>
    <p:sldId id="317" r:id="rId42"/>
    <p:sldId id="329" r:id="rId43"/>
    <p:sldId id="320" r:id="rId44"/>
    <p:sldId id="319" r:id="rId45"/>
    <p:sldId id="323" r:id="rId46"/>
    <p:sldId id="330" r:id="rId47"/>
    <p:sldId id="324" r:id="rId48"/>
    <p:sldId id="322" r:id="rId49"/>
    <p:sldId id="321" r:id="rId50"/>
    <p:sldId id="325" r:id="rId51"/>
    <p:sldId id="274" r:id="rId52"/>
    <p:sldId id="279" r:id="rId53"/>
    <p:sldId id="278" r:id="rId54"/>
    <p:sldId id="276" r:id="rId55"/>
    <p:sldId id="275" r:id="rId56"/>
    <p:sldId id="277" r:id="rId5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19" autoAdjust="0"/>
    <p:restoredTop sz="94660"/>
  </p:normalViewPr>
  <p:slideViewPr>
    <p:cSldViewPr snapToGrid="0">
      <p:cViewPr varScale="1">
        <p:scale>
          <a:sx n="86" d="100"/>
          <a:sy n="86" d="100"/>
        </p:scale>
        <p:origin x="6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EA9DFA-E2AF-4447-AF4B-8AB0D7FDD304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C7A0AF-E4A4-4537-AC77-46BE43B82E04}">
      <dgm:prSet/>
      <dgm:spPr/>
      <dgm:t>
        <a:bodyPr/>
        <a:lstStyle/>
        <a:p>
          <a:r>
            <a:rPr lang="en-US" dirty="0"/>
            <a:t>É um </a:t>
          </a:r>
          <a:r>
            <a:rPr lang="en-US" dirty="0" err="1"/>
            <a:t>ato</a:t>
          </a:r>
          <a:r>
            <a:rPr lang="en-US" dirty="0"/>
            <a:t> </a:t>
          </a:r>
          <a:r>
            <a:rPr lang="en-US" dirty="0" err="1"/>
            <a:t>responsável</a:t>
          </a:r>
          <a:r>
            <a:rPr lang="en-US" dirty="0"/>
            <a:t> de </a:t>
          </a:r>
          <a:r>
            <a:rPr lang="en-US" dirty="0" err="1"/>
            <a:t>gratidão</a:t>
          </a:r>
          <a:r>
            <a:rPr lang="en-US" dirty="0"/>
            <a:t> e </a:t>
          </a:r>
          <a:r>
            <a:rPr lang="en-US" dirty="0" err="1"/>
            <a:t>valorização</a:t>
          </a:r>
          <a:r>
            <a:rPr lang="en-US" dirty="0"/>
            <a:t> para com Deus que </a:t>
          </a:r>
          <a:r>
            <a:rPr lang="en-US" dirty="0" err="1"/>
            <a:t>lhe</a:t>
          </a:r>
          <a:r>
            <a:rPr lang="en-US" dirty="0"/>
            <a:t> </a:t>
          </a:r>
          <a:r>
            <a:rPr lang="en-US" dirty="0" err="1"/>
            <a:t>deu</a:t>
          </a:r>
          <a:r>
            <a:rPr lang="en-US" dirty="0"/>
            <a:t> a </a:t>
          </a:r>
          <a:r>
            <a:rPr lang="en-US" dirty="0" err="1"/>
            <a:t>vida</a:t>
          </a:r>
          <a:r>
            <a:rPr lang="en-US" dirty="0"/>
            <a:t> e o </a:t>
          </a:r>
          <a:r>
            <a:rPr lang="en-US" dirty="0" err="1"/>
            <a:t>chamado</a:t>
          </a:r>
          <a:r>
            <a:rPr lang="en-US" dirty="0"/>
            <a:t> de </a:t>
          </a:r>
          <a:r>
            <a:rPr lang="en-US" dirty="0" err="1"/>
            <a:t>servir</a:t>
          </a:r>
          <a:endParaRPr lang="en-US" dirty="0"/>
        </a:p>
      </dgm:t>
    </dgm:pt>
    <dgm:pt modelId="{ED99168E-5A20-4E47-8BBF-091B5269FB54}" type="parTrans" cxnId="{EA88D15E-B885-48E7-AB43-89A4BE234345}">
      <dgm:prSet/>
      <dgm:spPr/>
      <dgm:t>
        <a:bodyPr/>
        <a:lstStyle/>
        <a:p>
          <a:endParaRPr lang="en-US"/>
        </a:p>
      </dgm:t>
    </dgm:pt>
    <dgm:pt modelId="{B9650BD1-12AA-4F05-944C-6C5BC7A01804}" type="sibTrans" cxnId="{EA88D15E-B885-48E7-AB43-89A4BE234345}">
      <dgm:prSet/>
      <dgm:spPr/>
      <dgm:t>
        <a:bodyPr/>
        <a:lstStyle/>
        <a:p>
          <a:endParaRPr lang="en-US"/>
        </a:p>
      </dgm:t>
    </dgm:pt>
    <dgm:pt modelId="{D5FCA8BB-0F1E-4214-9E0E-DEEBF2613623}">
      <dgm:prSet/>
      <dgm:spPr/>
      <dgm:t>
        <a:bodyPr/>
        <a:lstStyle/>
        <a:p>
          <a:r>
            <a:rPr lang="en-US" dirty="0" err="1"/>
            <a:t>Não</a:t>
          </a:r>
          <a:r>
            <a:rPr lang="en-US" dirty="0"/>
            <a:t> é </a:t>
          </a:r>
          <a:r>
            <a:rPr lang="en-US" dirty="0" err="1"/>
            <a:t>falta</a:t>
          </a:r>
          <a:r>
            <a:rPr lang="en-US" dirty="0"/>
            <a:t> de </a:t>
          </a:r>
          <a:r>
            <a:rPr lang="en-US" dirty="0" err="1"/>
            <a:t>fé</a:t>
          </a:r>
          <a:r>
            <a:rPr lang="en-US" dirty="0"/>
            <a:t>, </a:t>
          </a:r>
          <a:r>
            <a:rPr lang="en-US" dirty="0" err="1"/>
            <a:t>individualismo</a:t>
          </a:r>
          <a:r>
            <a:rPr lang="en-US" dirty="0"/>
            <a:t> </a:t>
          </a:r>
          <a:r>
            <a:rPr lang="en-US" dirty="0" err="1"/>
            <a:t>ou</a:t>
          </a:r>
          <a:r>
            <a:rPr lang="en-US" dirty="0"/>
            <a:t> </a:t>
          </a:r>
          <a:r>
            <a:rPr lang="en-US" dirty="0" err="1"/>
            <a:t>egoísmo</a:t>
          </a:r>
          <a:endParaRPr lang="en-US" dirty="0"/>
        </a:p>
      </dgm:t>
    </dgm:pt>
    <dgm:pt modelId="{5C7AC837-53E9-4149-BD21-436D7BC55A5A}" type="parTrans" cxnId="{37F45F29-C287-4F38-B3FE-686223563BF9}">
      <dgm:prSet/>
      <dgm:spPr/>
      <dgm:t>
        <a:bodyPr/>
        <a:lstStyle/>
        <a:p>
          <a:endParaRPr lang="en-US"/>
        </a:p>
      </dgm:t>
    </dgm:pt>
    <dgm:pt modelId="{AC65257B-209D-44D1-9EFF-558216433DDB}" type="sibTrans" cxnId="{37F45F29-C287-4F38-B3FE-686223563BF9}">
      <dgm:prSet/>
      <dgm:spPr/>
      <dgm:t>
        <a:bodyPr/>
        <a:lstStyle/>
        <a:p>
          <a:endParaRPr lang="en-US"/>
        </a:p>
      </dgm:t>
    </dgm:pt>
    <dgm:pt modelId="{13F1ECEA-823F-42E6-9F6B-EC7D7A4D42BF}" type="pres">
      <dgm:prSet presAssocID="{3BEA9DFA-E2AF-4447-AF4B-8AB0D7FDD304}" presName="cycle" presStyleCnt="0">
        <dgm:presLayoutVars>
          <dgm:dir/>
          <dgm:resizeHandles val="exact"/>
        </dgm:presLayoutVars>
      </dgm:prSet>
      <dgm:spPr/>
    </dgm:pt>
    <dgm:pt modelId="{B81DD526-D750-44C6-96BF-184FDC7FBF4B}" type="pres">
      <dgm:prSet presAssocID="{9AC7A0AF-E4A4-4537-AC77-46BE43B82E04}" presName="dummy" presStyleCnt="0"/>
      <dgm:spPr/>
    </dgm:pt>
    <dgm:pt modelId="{C7B5180A-D1E1-4098-8A2E-2424F6CF2388}" type="pres">
      <dgm:prSet presAssocID="{9AC7A0AF-E4A4-4537-AC77-46BE43B82E04}" presName="node" presStyleLbl="revTx" presStyleIdx="0" presStyleCnt="2" custScaleX="111925" custRadScaleRad="90976" custRadScaleInc="-2593">
        <dgm:presLayoutVars>
          <dgm:bulletEnabled val="1"/>
        </dgm:presLayoutVars>
      </dgm:prSet>
      <dgm:spPr/>
    </dgm:pt>
    <dgm:pt modelId="{E9E4A8D7-1EB7-4836-8971-66E2062BDDE2}" type="pres">
      <dgm:prSet presAssocID="{B9650BD1-12AA-4F05-944C-6C5BC7A01804}" presName="sibTrans" presStyleLbl="node1" presStyleIdx="0" presStyleCnt="2"/>
      <dgm:spPr/>
    </dgm:pt>
    <dgm:pt modelId="{E3F18688-4C3D-4766-AD68-EEDAE37F3D24}" type="pres">
      <dgm:prSet presAssocID="{D5FCA8BB-0F1E-4214-9E0E-DEEBF2613623}" presName="dummy" presStyleCnt="0"/>
      <dgm:spPr/>
    </dgm:pt>
    <dgm:pt modelId="{A2D0C03A-FE56-4F64-A26C-906B2C0657D3}" type="pres">
      <dgm:prSet presAssocID="{D5FCA8BB-0F1E-4214-9E0E-DEEBF2613623}" presName="node" presStyleLbl="revTx" presStyleIdx="1" presStyleCnt="2">
        <dgm:presLayoutVars>
          <dgm:bulletEnabled val="1"/>
        </dgm:presLayoutVars>
      </dgm:prSet>
      <dgm:spPr/>
    </dgm:pt>
    <dgm:pt modelId="{CE87F8A3-0F16-4252-BFD4-225EBACB4616}" type="pres">
      <dgm:prSet presAssocID="{AC65257B-209D-44D1-9EFF-558216433DDB}" presName="sibTrans" presStyleLbl="node1" presStyleIdx="1" presStyleCnt="2"/>
      <dgm:spPr/>
    </dgm:pt>
  </dgm:ptLst>
  <dgm:cxnLst>
    <dgm:cxn modelId="{F2B7C826-85EB-454F-ADF7-01934A002C55}" type="presOf" srcId="{9AC7A0AF-E4A4-4537-AC77-46BE43B82E04}" destId="{C7B5180A-D1E1-4098-8A2E-2424F6CF2388}" srcOrd="0" destOrd="0" presId="urn:microsoft.com/office/officeart/2005/8/layout/cycle1"/>
    <dgm:cxn modelId="{37F45F29-C287-4F38-B3FE-686223563BF9}" srcId="{3BEA9DFA-E2AF-4447-AF4B-8AB0D7FDD304}" destId="{D5FCA8BB-0F1E-4214-9E0E-DEEBF2613623}" srcOrd="1" destOrd="0" parTransId="{5C7AC837-53E9-4149-BD21-436D7BC55A5A}" sibTransId="{AC65257B-209D-44D1-9EFF-558216433DDB}"/>
    <dgm:cxn modelId="{EA88D15E-B885-48E7-AB43-89A4BE234345}" srcId="{3BEA9DFA-E2AF-4447-AF4B-8AB0D7FDD304}" destId="{9AC7A0AF-E4A4-4537-AC77-46BE43B82E04}" srcOrd="0" destOrd="0" parTransId="{ED99168E-5A20-4E47-8BBF-091B5269FB54}" sibTransId="{B9650BD1-12AA-4F05-944C-6C5BC7A01804}"/>
    <dgm:cxn modelId="{C9176287-D085-4CEF-A601-F5FF05F7E6CC}" type="presOf" srcId="{3BEA9DFA-E2AF-4447-AF4B-8AB0D7FDD304}" destId="{13F1ECEA-823F-42E6-9F6B-EC7D7A4D42BF}" srcOrd="0" destOrd="0" presId="urn:microsoft.com/office/officeart/2005/8/layout/cycle1"/>
    <dgm:cxn modelId="{EBFAEBCE-9A71-4661-B756-13425BCDCFCF}" type="presOf" srcId="{B9650BD1-12AA-4F05-944C-6C5BC7A01804}" destId="{E9E4A8D7-1EB7-4836-8971-66E2062BDDE2}" srcOrd="0" destOrd="0" presId="urn:microsoft.com/office/officeart/2005/8/layout/cycle1"/>
    <dgm:cxn modelId="{E4AE53D6-97C0-4986-B181-F4B90381DCF4}" type="presOf" srcId="{AC65257B-209D-44D1-9EFF-558216433DDB}" destId="{CE87F8A3-0F16-4252-BFD4-225EBACB4616}" srcOrd="0" destOrd="0" presId="urn:microsoft.com/office/officeart/2005/8/layout/cycle1"/>
    <dgm:cxn modelId="{27A256FF-4A5C-4BA2-8CA7-808231BFC2E4}" type="presOf" srcId="{D5FCA8BB-0F1E-4214-9E0E-DEEBF2613623}" destId="{A2D0C03A-FE56-4F64-A26C-906B2C0657D3}" srcOrd="0" destOrd="0" presId="urn:microsoft.com/office/officeart/2005/8/layout/cycle1"/>
    <dgm:cxn modelId="{78CE60DC-DCA7-4CB1-95B0-0CF49AEC053B}" type="presParOf" srcId="{13F1ECEA-823F-42E6-9F6B-EC7D7A4D42BF}" destId="{B81DD526-D750-44C6-96BF-184FDC7FBF4B}" srcOrd="0" destOrd="0" presId="urn:microsoft.com/office/officeart/2005/8/layout/cycle1"/>
    <dgm:cxn modelId="{EF153AC2-DF12-4C6B-8CEA-E586015CDCB9}" type="presParOf" srcId="{13F1ECEA-823F-42E6-9F6B-EC7D7A4D42BF}" destId="{C7B5180A-D1E1-4098-8A2E-2424F6CF2388}" srcOrd="1" destOrd="0" presId="urn:microsoft.com/office/officeart/2005/8/layout/cycle1"/>
    <dgm:cxn modelId="{70FDDAAF-08A3-47E8-A8B5-A2A2D1C1C714}" type="presParOf" srcId="{13F1ECEA-823F-42E6-9F6B-EC7D7A4D42BF}" destId="{E9E4A8D7-1EB7-4836-8971-66E2062BDDE2}" srcOrd="2" destOrd="0" presId="urn:microsoft.com/office/officeart/2005/8/layout/cycle1"/>
    <dgm:cxn modelId="{E35FCAE3-8CB9-4817-9AD7-84BFD039DDAF}" type="presParOf" srcId="{13F1ECEA-823F-42E6-9F6B-EC7D7A4D42BF}" destId="{E3F18688-4C3D-4766-AD68-EEDAE37F3D24}" srcOrd="3" destOrd="0" presId="urn:microsoft.com/office/officeart/2005/8/layout/cycle1"/>
    <dgm:cxn modelId="{88625679-3650-4890-B90C-32CF2984179E}" type="presParOf" srcId="{13F1ECEA-823F-42E6-9F6B-EC7D7A4D42BF}" destId="{A2D0C03A-FE56-4F64-A26C-906B2C0657D3}" srcOrd="4" destOrd="0" presId="urn:microsoft.com/office/officeart/2005/8/layout/cycle1"/>
    <dgm:cxn modelId="{BCE5917F-2F87-4601-B0FA-A5E8975CD7A2}" type="presParOf" srcId="{13F1ECEA-823F-42E6-9F6B-EC7D7A4D42BF}" destId="{CE87F8A3-0F16-4252-BFD4-225EBACB4616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5180A-D1E1-4098-8A2E-2424F6CF2388}">
      <dsp:nvSpPr>
        <dsp:cNvPr id="0" name=""/>
        <dsp:cNvSpPr/>
      </dsp:nvSpPr>
      <dsp:spPr>
        <a:xfrm>
          <a:off x="2439229" y="1607657"/>
          <a:ext cx="1855461" cy="165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É um </a:t>
          </a:r>
          <a:r>
            <a:rPr lang="en-US" sz="1600" kern="1200" dirty="0" err="1"/>
            <a:t>ato</a:t>
          </a:r>
          <a:r>
            <a:rPr lang="en-US" sz="1600" kern="1200" dirty="0"/>
            <a:t> </a:t>
          </a:r>
          <a:r>
            <a:rPr lang="en-US" sz="1600" kern="1200" dirty="0" err="1"/>
            <a:t>responsável</a:t>
          </a:r>
          <a:r>
            <a:rPr lang="en-US" sz="1600" kern="1200" dirty="0"/>
            <a:t> de </a:t>
          </a:r>
          <a:r>
            <a:rPr lang="en-US" sz="1600" kern="1200" dirty="0" err="1"/>
            <a:t>gratidão</a:t>
          </a:r>
          <a:r>
            <a:rPr lang="en-US" sz="1600" kern="1200" dirty="0"/>
            <a:t> e </a:t>
          </a:r>
          <a:r>
            <a:rPr lang="en-US" sz="1600" kern="1200" dirty="0" err="1"/>
            <a:t>valorização</a:t>
          </a:r>
          <a:r>
            <a:rPr lang="en-US" sz="1600" kern="1200" dirty="0"/>
            <a:t> para com Deus que </a:t>
          </a:r>
          <a:r>
            <a:rPr lang="en-US" sz="1600" kern="1200" dirty="0" err="1"/>
            <a:t>lhe</a:t>
          </a:r>
          <a:r>
            <a:rPr lang="en-US" sz="1600" kern="1200" dirty="0"/>
            <a:t> </a:t>
          </a:r>
          <a:r>
            <a:rPr lang="en-US" sz="1600" kern="1200" dirty="0" err="1"/>
            <a:t>deu</a:t>
          </a:r>
          <a:r>
            <a:rPr lang="en-US" sz="1600" kern="1200" dirty="0"/>
            <a:t> a </a:t>
          </a:r>
          <a:r>
            <a:rPr lang="en-US" sz="1600" kern="1200" dirty="0" err="1"/>
            <a:t>vida</a:t>
          </a:r>
          <a:r>
            <a:rPr lang="en-US" sz="1600" kern="1200" dirty="0"/>
            <a:t> e o </a:t>
          </a:r>
          <a:r>
            <a:rPr lang="en-US" sz="1600" kern="1200" dirty="0" err="1"/>
            <a:t>chamado</a:t>
          </a:r>
          <a:r>
            <a:rPr lang="en-US" sz="1600" kern="1200" dirty="0"/>
            <a:t> de </a:t>
          </a:r>
          <a:r>
            <a:rPr lang="en-US" sz="1600" kern="1200" dirty="0" err="1"/>
            <a:t>servir</a:t>
          </a:r>
          <a:endParaRPr lang="en-US" sz="1600" kern="1200" dirty="0"/>
        </a:p>
      </dsp:txBody>
      <dsp:txXfrm>
        <a:off x="2439229" y="1607657"/>
        <a:ext cx="1855461" cy="1657772"/>
      </dsp:txXfrm>
    </dsp:sp>
    <dsp:sp modelId="{E9E4A8D7-1EB7-4836-8971-66E2062BDDE2}">
      <dsp:nvSpPr>
        <dsp:cNvPr id="0" name=""/>
        <dsp:cNvSpPr/>
      </dsp:nvSpPr>
      <dsp:spPr>
        <a:xfrm>
          <a:off x="350725" y="671214"/>
          <a:ext cx="3408983" cy="3408983"/>
        </a:xfrm>
        <a:prstGeom prst="circularArrow">
          <a:avLst>
            <a:gd name="adj1" fmla="val 9483"/>
            <a:gd name="adj2" fmla="val 684952"/>
            <a:gd name="adj3" fmla="val 7536600"/>
            <a:gd name="adj4" fmla="val 2464142"/>
            <a:gd name="adj5" fmla="val 11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0C03A-FE56-4F64-A26C-906B2C0657D3}">
      <dsp:nvSpPr>
        <dsp:cNvPr id="0" name=""/>
        <dsp:cNvSpPr/>
      </dsp:nvSpPr>
      <dsp:spPr>
        <a:xfrm>
          <a:off x="-47835" y="1641108"/>
          <a:ext cx="1657772" cy="1657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Não</a:t>
          </a:r>
          <a:r>
            <a:rPr lang="en-US" sz="1600" kern="1200" dirty="0"/>
            <a:t> é </a:t>
          </a:r>
          <a:r>
            <a:rPr lang="en-US" sz="1600" kern="1200" dirty="0" err="1"/>
            <a:t>falta</a:t>
          </a:r>
          <a:r>
            <a:rPr lang="en-US" sz="1600" kern="1200" dirty="0"/>
            <a:t> de </a:t>
          </a:r>
          <a:r>
            <a:rPr lang="en-US" sz="1600" kern="1200" dirty="0" err="1"/>
            <a:t>fé</a:t>
          </a:r>
          <a:r>
            <a:rPr lang="en-US" sz="1600" kern="1200" dirty="0"/>
            <a:t>, </a:t>
          </a:r>
          <a:r>
            <a:rPr lang="en-US" sz="1600" kern="1200" dirty="0" err="1"/>
            <a:t>individualismo</a:t>
          </a:r>
          <a:r>
            <a:rPr lang="en-US" sz="1600" kern="1200" dirty="0"/>
            <a:t> </a:t>
          </a:r>
          <a:r>
            <a:rPr lang="en-US" sz="1600" kern="1200" dirty="0" err="1"/>
            <a:t>ou</a:t>
          </a:r>
          <a:r>
            <a:rPr lang="en-US" sz="1600" kern="1200" dirty="0"/>
            <a:t> </a:t>
          </a:r>
          <a:r>
            <a:rPr lang="en-US" sz="1600" kern="1200" dirty="0" err="1"/>
            <a:t>egoísmo</a:t>
          </a:r>
          <a:endParaRPr lang="en-US" sz="1600" kern="1200" dirty="0"/>
        </a:p>
      </dsp:txBody>
      <dsp:txXfrm>
        <a:off x="-47835" y="1641108"/>
        <a:ext cx="1657772" cy="1657772"/>
      </dsp:txXfrm>
    </dsp:sp>
    <dsp:sp modelId="{CE87F8A3-0F16-4252-BFD4-225EBACB4616}">
      <dsp:nvSpPr>
        <dsp:cNvPr id="0" name=""/>
        <dsp:cNvSpPr/>
      </dsp:nvSpPr>
      <dsp:spPr>
        <a:xfrm>
          <a:off x="351444" y="859019"/>
          <a:ext cx="3408983" cy="3408983"/>
        </a:xfrm>
        <a:prstGeom prst="circularArrow">
          <a:avLst>
            <a:gd name="adj1" fmla="val 9483"/>
            <a:gd name="adj2" fmla="val 684952"/>
            <a:gd name="adj3" fmla="val 18221402"/>
            <a:gd name="adj4" fmla="val 13375771"/>
            <a:gd name="adj5" fmla="val 110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F90541-A328-40A5-995D-A26CECDAB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CD8B6A-8CEE-4A9C-A8E6-751E29ABC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BFFF95-D846-4A78-8968-84347CD5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FBFF-77C1-4C2C-B843-BDA8F2BE118C}" type="datetimeFigureOut">
              <a:rPr lang="pt-BR" smtClean="0"/>
              <a:t>25/01/2021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B25E9A-E4CE-4B5C-9121-3855DCBF3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7C702C-AD1D-4795-AC69-CC3C26A5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C6540-F0B0-4504-888B-9ECD270A5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17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C68FAB-3BF1-42BD-B36A-7741FC1E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E4735C3-E0FD-4714-88B4-C91E449B5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7323E0-2A5C-4DC8-A7BC-B4CCF3F98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FBFF-77C1-4C2C-B843-BDA8F2BE118C}" type="datetimeFigureOut">
              <a:rPr lang="pt-BR" smtClean="0"/>
              <a:t>25/01/2021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B577B3-9F89-4776-9841-7A01AC9EE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DB7FBD-37C3-4D9D-B069-F02F627B5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C6540-F0B0-4504-888B-9ECD270A5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568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342E0A4-81BE-4D42-9326-CF372A9163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78EDF9D-74C4-4CD5-BC3B-F16354FA6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E6F711-EBA1-428F-8D57-54962C29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FBFF-77C1-4C2C-B843-BDA8F2BE118C}" type="datetimeFigureOut">
              <a:rPr lang="pt-BR" smtClean="0"/>
              <a:t>25/01/2021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E79EB7-4132-4BED-A2DA-E1C5A233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85E81E-3068-4037-A25E-D10C1CB7A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C6540-F0B0-4504-888B-9ECD270A5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137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1A921-446D-4E41-BAC2-3ACCCAC78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787205-E6C8-48B4-A6B4-381E2D7CC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E0467E-7CF2-4073-B208-A6CF64761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FBFF-77C1-4C2C-B843-BDA8F2BE118C}" type="datetimeFigureOut">
              <a:rPr lang="pt-BR" smtClean="0"/>
              <a:t>25/01/2021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3A6F55-894D-46A2-8C92-6CFF0674D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D07BFE-79F0-4B01-9527-A302A370D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C6540-F0B0-4504-888B-9ECD270A5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494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B9B72-DFE8-4212-A853-729247BF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93EA09-DBD2-4D34-A953-32E9E3657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EC9CDE-E214-4D52-9E60-9780149DB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FBFF-77C1-4C2C-B843-BDA8F2BE118C}" type="datetimeFigureOut">
              <a:rPr lang="pt-BR" smtClean="0"/>
              <a:t>25/01/2021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96AC3E-9C1D-4788-AC09-09AC7BFD2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C7BFA7-8F13-432A-A927-139D3CCB7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C6540-F0B0-4504-888B-9ECD270A5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654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3F1F2-E23F-4857-86FF-867A961BF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2192FB-F54D-4239-825D-E4F7A89988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1C4E0C-26EE-44D3-9AF3-C1F23886D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5895729-C59F-496E-8CB7-5F9ACDF5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FBFF-77C1-4C2C-B843-BDA8F2BE118C}" type="datetimeFigureOut">
              <a:rPr lang="pt-BR" smtClean="0"/>
              <a:t>25/01/2021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04BA40-BBB3-449D-B6D0-5A47DB49B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37DCF2-E353-4548-B889-90388EB02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C6540-F0B0-4504-888B-9ECD270A5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894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7528A4-DE52-4B44-A91B-2CFE409A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8E68B1-38C6-41F3-8A4B-9F08FF2E8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88DE8A9-79A8-4355-B22A-302A28FEA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CCAB6DD-7204-4813-B0E8-F677F9304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DFDE8F9-DF20-4245-892C-A8E024121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75417A9-7B4E-413B-B197-1EE0AD797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FBFF-77C1-4C2C-B843-BDA8F2BE118C}" type="datetimeFigureOut">
              <a:rPr lang="pt-BR" smtClean="0"/>
              <a:t>25/01/2021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7528F36-745D-4749-AFC9-211534707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37319E1-9495-447A-9721-8947B0244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C6540-F0B0-4504-888B-9ECD270A5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795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8865C-BFC6-44D5-ABCF-C417F0FF5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E417A5F-89DC-4DE9-8AAA-E885DE5F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FBFF-77C1-4C2C-B843-BDA8F2BE118C}" type="datetimeFigureOut">
              <a:rPr lang="pt-BR" smtClean="0"/>
              <a:t>25/01/2021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02E9F00-1D9B-4331-BDD3-B65A2468C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603AEE2-2BC6-4FA4-93D0-495BD30A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C6540-F0B0-4504-888B-9ECD270A5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353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C338F60-8343-42CC-91F8-1DB0A9C8C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FBFF-77C1-4C2C-B843-BDA8F2BE118C}" type="datetimeFigureOut">
              <a:rPr lang="pt-BR" smtClean="0"/>
              <a:t>25/01/2021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1674810-CDD2-4B0B-9D2E-7D8530A98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34EFFA4-636E-4022-BEEC-A880202E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C6540-F0B0-4504-888B-9ECD270A5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357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8E18F-06B5-449C-BCAA-920432058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077C1E-A647-4898-8DA0-16BB4206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4013477-DD47-496F-B9DE-C5A111534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0FFD2A-16C4-409C-8B1A-110FF689E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FBFF-77C1-4C2C-B843-BDA8F2BE118C}" type="datetimeFigureOut">
              <a:rPr lang="pt-BR" smtClean="0"/>
              <a:t>25/01/2021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EEC4C18-CDD8-462E-A897-17698071B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E0C979-2950-4DB8-957A-BD1CE7F26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C6540-F0B0-4504-888B-9ECD270A5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9069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374559-86E2-4F38-8C38-8154DDE20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9E9512E-F8D2-4D45-86E7-EBDFB0C0B6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020A8D7-F216-4FE7-91D5-BF4F69B1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510C5FD-3790-4636-87F2-944F86CCD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FBFF-77C1-4C2C-B843-BDA8F2BE118C}" type="datetimeFigureOut">
              <a:rPr lang="pt-BR" smtClean="0"/>
              <a:t>25/01/2021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099DB75-C311-4856-992E-0538A3B12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04B5FBD-30DC-4B7B-A153-A48E9577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C6540-F0B0-4504-888B-9ECD270A5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2894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50089D3-6D88-4227-99E3-49EB0BFD2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DC2F0A5-DD12-4C3C-BBA3-9D9A03FF0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8AD5EB-9042-4139-8549-E004AD002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BFBFF-77C1-4C2C-B843-BDA8F2BE118C}" type="datetimeFigureOut">
              <a:rPr lang="pt-BR" smtClean="0"/>
              <a:t>25/01/2021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30B235-3F39-4A71-9DA5-28288FE66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9ED98F-2259-4EB8-9C85-97135EF38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C6540-F0B0-4504-888B-9ECD270A57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49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B1AC823-24ED-4B75-8509-BC397BABB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7754" b="58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635AACF-14D7-44E1-9AEF-3EEF9AD67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85060"/>
            <a:ext cx="9144000" cy="183782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FF"/>
                </a:solidFill>
              </a:rPr>
              <a:t>Lidando com doenças no campo missionário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88BDA8-4E45-47D1-A252-5395E0A76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FF"/>
                </a:solidFill>
              </a:rPr>
              <a:t>Dr. Victor Hugo M. Braga </a:t>
            </a:r>
          </a:p>
          <a:p>
            <a:r>
              <a:rPr lang="pt-BR" dirty="0">
                <a:solidFill>
                  <a:srgbClr val="FFFFFF"/>
                </a:solidFill>
              </a:rPr>
              <a:t>Missão e Medicina do Estilo de Vida </a:t>
            </a:r>
          </a:p>
        </p:txBody>
      </p:sp>
    </p:spTree>
    <p:extLst>
      <p:ext uri="{BB962C8B-B14F-4D97-AF65-F5344CB8AC3E}">
        <p14:creationId xmlns:p14="http://schemas.microsoft.com/office/powerpoint/2010/main" val="2959155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sz="5400" b="1" dirty="0"/>
              <a:t>PROTEGER(-SE)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pt-BR" sz="2200" dirty="0"/>
              <a:t>A SI MESMO</a:t>
            </a:r>
          </a:p>
          <a:p>
            <a:r>
              <a:rPr lang="pt-BR" sz="2200" dirty="0"/>
              <a:t>PESSOAS</a:t>
            </a:r>
          </a:p>
          <a:p>
            <a:r>
              <a:rPr lang="pt-BR" sz="2200" dirty="0"/>
              <a:t>MUNDO</a:t>
            </a:r>
          </a:p>
          <a:p>
            <a:r>
              <a:rPr lang="pt-BR" sz="2200" dirty="0"/>
              <a:t>INIMIGO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7D614E3-D27F-4856-8AB0-1E97F3079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51" r="3345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0333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19467" y="2579215"/>
            <a:ext cx="4879998" cy="1938630"/>
          </a:xfrm>
        </p:spPr>
        <p:txBody>
          <a:bodyPr>
            <a:normAutofit/>
          </a:bodyPr>
          <a:lstStyle/>
          <a:p>
            <a:pPr marL="0" indent="0"/>
            <a:r>
              <a:rPr lang="pt-BR" sz="3600" dirty="0"/>
              <a:t>1º Autoconhecimento</a:t>
            </a:r>
            <a:br>
              <a:rPr lang="pt-BR" sz="3600" dirty="0"/>
            </a:br>
            <a:r>
              <a:rPr lang="pt-BR" sz="3600" dirty="0"/>
              <a:t>2º Autocuidado</a:t>
            </a:r>
            <a:br>
              <a:rPr lang="pt-BR" sz="3600" dirty="0"/>
            </a:br>
            <a:r>
              <a:rPr lang="pt-BR" sz="3600" dirty="0"/>
              <a:t>3º Saúde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 descr="Placa pendurada na parede&#10;&#10;Descrição gerada automaticamente com confiança média">
            <a:extLst>
              <a:ext uri="{FF2B5EF4-FFF2-40B4-BE49-F238E27FC236}">
                <a16:creationId xmlns:a16="http://schemas.microsoft.com/office/drawing/2014/main" id="{AA324641-3DDE-4BB4-A761-E32A0A68E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0" r="-3" b="905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D62CD9F-C56D-4569-A71E-8FD77D11D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06" r="-2" b="7427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D67CB178-B1BE-4A75-9427-1BF0C9DC19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4" r="3" b="5285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8791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evita Centro Oncológico - Eu Posso – Escolher um estilo de vida saudável">
            <a:extLst>
              <a:ext uri="{FF2B5EF4-FFF2-40B4-BE49-F238E27FC236}">
                <a16:creationId xmlns:a16="http://schemas.microsoft.com/office/drawing/2014/main" id="{9E97AF8A-FB5D-4703-94A0-9D0199B87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r="2152"/>
          <a:stretch/>
        </p:blipFill>
        <p:spPr bwMode="auto">
          <a:xfrm>
            <a:off x="603671" y="11150"/>
            <a:ext cx="1158832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5C7FA2-F621-446E-98C2-4EE53EAE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PRINCÍPIOS CHAVE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1A335B-DFA3-43AA-840E-BB346D970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2631689"/>
            <a:ext cx="3874685" cy="3934650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pt-BR" sz="3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t-BR" sz="3200" b="1" dirty="0">
                <a:solidFill>
                  <a:schemeClr val="bg1"/>
                </a:solidFill>
              </a:rPr>
              <a:t>Seu corpo é sua ferramenta de trabalho</a:t>
            </a:r>
          </a:p>
          <a:p>
            <a:pPr marL="0" indent="0" algn="ctr">
              <a:buNone/>
            </a:pPr>
            <a:endParaRPr lang="pt-BR" sz="3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t-BR" sz="3200" b="1" dirty="0">
                <a:solidFill>
                  <a:schemeClr val="bg1"/>
                </a:solidFill>
              </a:rPr>
              <a:t>Seu plano de saúde é seu estilo de vida</a:t>
            </a:r>
          </a:p>
          <a:p>
            <a:pPr marL="0" indent="0">
              <a:buNone/>
            </a:pPr>
            <a:endParaRPr lang="pt-BR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09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8" name="Rectangle 72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3905135-B11D-4AA9-B7F0-2CA33682B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Uso do tempo e energia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5FD81B1-67D0-456C-90F7-1CE06C8D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1" y="5647503"/>
            <a:ext cx="10909643" cy="5526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Um recurso valioso</a:t>
            </a:r>
          </a:p>
        </p:txBody>
      </p:sp>
      <p:pic>
        <p:nvPicPr>
          <p:cNvPr id="3076" name="Picture 4" descr="PoDeixar #214: Tempo e Energia - Canadá Agora">
            <a:extLst>
              <a:ext uri="{FF2B5EF4-FFF2-40B4-BE49-F238E27FC236}">
                <a16:creationId xmlns:a16="http://schemas.microsoft.com/office/drawing/2014/main" id="{C8FBAE53-93E0-415C-85E1-A9818FA56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576" y="320040"/>
            <a:ext cx="3895344" cy="389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opl3r.com - Memes - Jovem Adulto Tempo Dinheiro Energia Tempo Dinheiro  Energia Idoso Vc Tempo Dinheiro Energia Amigos[ Tempo Dinheiro Energia  relacionamento Razões para viver">
            <a:extLst>
              <a:ext uri="{FF2B5EF4-FFF2-40B4-BE49-F238E27FC236}">
                <a16:creationId xmlns:a16="http://schemas.microsoft.com/office/drawing/2014/main" id="{A8108EFE-5B32-44C6-888F-09BFF3A2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0166" y="320040"/>
            <a:ext cx="3983076" cy="389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1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Ginecologia | Hospital Andro">
            <a:extLst>
              <a:ext uri="{FF2B5EF4-FFF2-40B4-BE49-F238E27FC236}">
                <a16:creationId xmlns:a16="http://schemas.microsoft.com/office/drawing/2014/main" id="{54601C76-8D91-41F5-B578-BDF0ED950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" b="1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omo escolher um dentista? A OdontoCompany explica! - OdontoCompany -  Sorria que Da!">
            <a:extLst>
              <a:ext uri="{FF2B5EF4-FFF2-40B4-BE49-F238E27FC236}">
                <a16:creationId xmlns:a16="http://schemas.microsoft.com/office/drawing/2014/main" id="{87EB8A07-A213-4D78-92B5-BB8CEC03D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r="302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Podologia - Doctor Feet">
            <a:extLst>
              <a:ext uri="{FF2B5EF4-FFF2-40B4-BE49-F238E27FC236}">
                <a16:creationId xmlns:a16="http://schemas.microsoft.com/office/drawing/2014/main" id="{9517BA0B-B933-4DAC-9C28-DDF990BEC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87" b="-1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62FB67C-4B17-4618-8BD8-0C7A00BC0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pt-BR" sz="5400" dirty="0" err="1">
                <a:solidFill>
                  <a:schemeClr val="accent1"/>
                </a:solidFill>
              </a:rPr>
              <a:t>Check</a:t>
            </a:r>
            <a:r>
              <a:rPr lang="pt-BR" sz="5400" dirty="0">
                <a:solidFill>
                  <a:schemeClr val="accent1"/>
                </a:solidFill>
              </a:rPr>
              <a:t> </a:t>
            </a:r>
            <a:r>
              <a:rPr lang="pt-BR" sz="5400" dirty="0" err="1">
                <a:solidFill>
                  <a:schemeClr val="accent1"/>
                </a:solidFill>
              </a:rPr>
              <a:t>up</a:t>
            </a:r>
            <a:endParaRPr lang="pt-BR" sz="5400" dirty="0">
              <a:solidFill>
                <a:schemeClr val="accent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F89DE8-4951-4D79-BF21-5EBA8F370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pt-BR" sz="1700"/>
          </a:p>
        </p:txBody>
      </p:sp>
      <p:pic>
        <p:nvPicPr>
          <p:cNvPr id="24582" name="Picture 6" descr="Exames oftalmológicos: conheça os mais comuns – e-lens">
            <a:extLst>
              <a:ext uri="{FF2B5EF4-FFF2-40B4-BE49-F238E27FC236}">
                <a16:creationId xmlns:a16="http://schemas.microsoft.com/office/drawing/2014/main" id="{35033DB9-9507-4FD1-BAEF-96C737E3C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1" b="1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Exame de sangue: o que é Hemograma e como é feito">
            <a:extLst>
              <a:ext uri="{FF2B5EF4-FFF2-40B4-BE49-F238E27FC236}">
                <a16:creationId xmlns:a16="http://schemas.microsoft.com/office/drawing/2014/main" id="{AC63B57B-1187-4CD8-B2D6-2F28A96D7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78" y="2225040"/>
            <a:ext cx="3254314" cy="395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Mande uma foto do seu cocô para pesquisadores – pelo bem da ciência -  Revista Galileu | Saúde">
            <a:extLst>
              <a:ext uri="{FF2B5EF4-FFF2-40B4-BE49-F238E27FC236}">
                <a16:creationId xmlns:a16="http://schemas.microsoft.com/office/drawing/2014/main" id="{163707BC-FA03-4391-8942-A3A8BAA3B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1" t="12645" r="30861" b="11450"/>
          <a:stretch/>
        </p:blipFill>
        <p:spPr bwMode="auto">
          <a:xfrm>
            <a:off x="332033" y="2225039"/>
            <a:ext cx="858280" cy="97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428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060812" y="1533463"/>
            <a:ext cx="4101152" cy="35142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Autocuidado</a:t>
            </a:r>
            <a:endParaRPr lang="en-US" sz="5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9" name="Espaço Reservado para Texto 5">
            <a:extLst>
              <a:ext uri="{FF2B5EF4-FFF2-40B4-BE49-F238E27FC236}">
                <a16:creationId xmlns:a16="http://schemas.microsoft.com/office/drawing/2014/main" id="{6972FF2F-235B-4AA6-B110-8E524425F9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7563269"/>
              </p:ext>
            </p:extLst>
          </p:nvPr>
        </p:nvGraphicFramePr>
        <p:xfrm>
          <a:off x="7324419" y="1092820"/>
          <a:ext cx="4369521" cy="4939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8610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B97C26F-3E58-48B0-89BE-D8F046A17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/>
              <a:t>Prevenção de doença na missão – para líderes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7133645-7994-4E32-9D02-53A18C36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356" y="1089561"/>
            <a:ext cx="6224335" cy="4678877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pt-BR" sz="2200" dirty="0"/>
              <a:t>Rotina mais alinhada possível com as leis de Deus</a:t>
            </a:r>
          </a:p>
          <a:p>
            <a:pPr marL="514350" indent="-514350">
              <a:buAutoNum type="arabicPeriod"/>
            </a:pPr>
            <a:r>
              <a:rPr lang="pt-BR" sz="2200" dirty="0"/>
              <a:t>Conhecer sobras doenças e sistema de saúde local</a:t>
            </a:r>
          </a:p>
          <a:p>
            <a:pPr marL="514350" indent="-514350">
              <a:buAutoNum type="arabicPeriod"/>
            </a:pPr>
            <a:r>
              <a:rPr lang="pt-BR" sz="2200" dirty="0"/>
              <a:t>Ter os principais contatos telefônicos e endereços (serviços de saúde, segurança, familiares, líderes nativos, transportes, embaixada,</a:t>
            </a:r>
          </a:p>
          <a:p>
            <a:pPr marL="514350" indent="-514350">
              <a:buAutoNum type="arabicPeriod"/>
            </a:pPr>
            <a:r>
              <a:rPr lang="pt-BR" sz="2200" dirty="0"/>
              <a:t>Ter e saber usar caixa de primeiros socorros + medicamentos</a:t>
            </a:r>
          </a:p>
        </p:txBody>
      </p:sp>
    </p:spTree>
    <p:extLst>
      <p:ext uri="{BB962C8B-B14F-4D97-AF65-F5344CB8AC3E}">
        <p14:creationId xmlns:p14="http://schemas.microsoft.com/office/powerpoint/2010/main" val="194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682E1F5-BBBF-4B7C-9CDF-A3E695992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/>
              <a:t>O que fazer quando adoecer?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A7D184-E93E-409F-970B-980BC1293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1027579"/>
            <a:ext cx="6224335" cy="5431536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pt-BR" sz="2000" dirty="0"/>
              <a:t>Entrar no modo “autorresponsabilidade”</a:t>
            </a:r>
          </a:p>
          <a:p>
            <a:pPr marL="971550" lvl="1" indent="-514350">
              <a:buFont typeface="+mj-lt"/>
              <a:buAutoNum type="alphaLcParenR"/>
            </a:pPr>
            <a:r>
              <a:rPr lang="pt-BR" sz="2000" dirty="0"/>
              <a:t>Seguir a rotina mais saudável possível (ênfase na alimentação, hidratação, descanso apropriado, movimento-sol-ar puro e socialização)</a:t>
            </a:r>
          </a:p>
          <a:p>
            <a:pPr marL="971550" lvl="1" indent="-514350">
              <a:buFont typeface="+mj-lt"/>
              <a:buAutoNum type="alphaLcParenR"/>
            </a:pPr>
            <a:r>
              <a:rPr lang="pt-BR" sz="2000" dirty="0"/>
              <a:t>Seguir as orientações prescritas</a:t>
            </a:r>
          </a:p>
          <a:p>
            <a:pPr marL="971550" lvl="1" indent="-514350">
              <a:buFont typeface="+mj-lt"/>
              <a:buAutoNum type="alphaLcParenR"/>
            </a:pPr>
            <a:r>
              <a:rPr lang="pt-BR" sz="2000" dirty="0"/>
              <a:t>Anotar os próprios dados, sintomas, eliminações para facilitar monitorização</a:t>
            </a:r>
          </a:p>
          <a:p>
            <a:pPr marL="971550" lvl="1" indent="-514350">
              <a:buFont typeface="+mj-lt"/>
              <a:buAutoNum type="alphaLcParenR"/>
            </a:pPr>
            <a:r>
              <a:rPr lang="pt-BR" sz="2000" dirty="0"/>
              <a:t>Manter a comunhão</a:t>
            </a:r>
          </a:p>
          <a:p>
            <a:pPr marL="971550" lvl="1" indent="-514350">
              <a:buFont typeface="+mj-lt"/>
              <a:buAutoNum type="alphaLcParenR"/>
            </a:pPr>
            <a:r>
              <a:rPr lang="pt-BR" sz="2000" dirty="0"/>
              <a:t>Considerar o impacto psicológico sobre si e não tomar decisões sem aconselhamento de profissionais e seus líderes</a:t>
            </a:r>
          </a:p>
          <a:p>
            <a:pPr marL="971550" lvl="1" indent="-514350">
              <a:buFont typeface="+mj-lt"/>
              <a:buAutoNum type="alphaLcParenR"/>
            </a:pPr>
            <a:r>
              <a:rPr lang="pt-BR" sz="2000" dirty="0"/>
              <a:t>Aceitar ajuda e delegar responsabilidades</a:t>
            </a:r>
          </a:p>
          <a:p>
            <a:pPr marL="971550" lvl="1" indent="-514350">
              <a:buFont typeface="+mj-lt"/>
              <a:buAutoNum type="alphaLcParenR"/>
            </a:pPr>
            <a:r>
              <a:rPr lang="pt-BR" sz="2000" dirty="0"/>
              <a:t>Deixar os itens pessoais organizados para eventuais saídas (viagem, hospital etc.)</a:t>
            </a:r>
          </a:p>
          <a:p>
            <a:pPr marL="514350" indent="-514350">
              <a:buAutoNum type="arabicPeriod"/>
            </a:pPr>
            <a:r>
              <a:rPr lang="pt-BR" sz="2000" dirty="0"/>
              <a:t>Avisar os colegas e responsáveis da missão</a:t>
            </a:r>
          </a:p>
          <a:p>
            <a:pPr marL="514350" indent="-514350">
              <a:buAutoNum type="arabicPeriod"/>
            </a:pPr>
            <a:r>
              <a:rPr lang="pt-BR" sz="2000" dirty="0"/>
              <a:t>Falar pra família?</a:t>
            </a:r>
          </a:p>
        </p:txBody>
      </p:sp>
    </p:spTree>
    <p:extLst>
      <p:ext uri="{BB962C8B-B14F-4D97-AF65-F5344CB8AC3E}">
        <p14:creationId xmlns:p14="http://schemas.microsoft.com/office/powerpoint/2010/main" val="176783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BFA89EB-BE2D-4AC6-8C6D-38C2B6C3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Lidando com missionários doentes</a:t>
            </a:r>
            <a:endParaRPr lang="pt-BR" sz="500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CC379A2-80B1-43C8-A928-6D5B2D924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713232"/>
            <a:ext cx="6224335" cy="5431536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pt-BR" sz="1900" dirty="0"/>
              <a:t>“O missionário é sua missão” – cuide dele!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t-BR" sz="1900" dirty="0"/>
              <a:t>Praticar a empatia – lembrar o impacto emocional e espiritual</a:t>
            </a:r>
          </a:p>
          <a:p>
            <a:pPr marL="514350" indent="-514350">
              <a:buAutoNum type="arabicPeriod"/>
            </a:pPr>
            <a:r>
              <a:rPr lang="pt-BR" sz="1900" dirty="0"/>
              <a:t>Redistribua as funções dele temporariamente (não espere ele pedir)</a:t>
            </a:r>
          </a:p>
          <a:p>
            <a:pPr marL="514350" indent="-514350">
              <a:buAutoNum type="arabicPeriod"/>
            </a:pPr>
            <a:r>
              <a:rPr lang="pt-BR" sz="1900" dirty="0"/>
              <a:t>Seja firme quanto ao respeitar as orientações prescritas</a:t>
            </a:r>
          </a:p>
          <a:p>
            <a:pPr marL="514350" indent="-514350">
              <a:buAutoNum type="arabicPeriod"/>
            </a:pPr>
            <a:r>
              <a:rPr lang="pt-BR" sz="1900" dirty="0"/>
              <a:t>Monitore de forma organizada, anotada e rotineira</a:t>
            </a:r>
          </a:p>
          <a:p>
            <a:pPr marL="514350" indent="-514350">
              <a:buAutoNum type="arabicPeriod"/>
            </a:pPr>
            <a:r>
              <a:rPr lang="pt-BR" sz="1900" dirty="0"/>
              <a:t>Não confiar apenas no autorrelato do doente. Verifique!</a:t>
            </a:r>
          </a:p>
          <a:p>
            <a:pPr marL="514350" indent="-514350">
              <a:buAutoNum type="arabicPeriod"/>
            </a:pPr>
            <a:r>
              <a:rPr lang="pt-BR" sz="1900" dirty="0"/>
              <a:t>Informe-se sobre opções para cuidados complexos e retorno para casa</a:t>
            </a:r>
          </a:p>
          <a:p>
            <a:pPr marL="514350" indent="-514350">
              <a:buAutoNum type="arabicPeriod"/>
            </a:pPr>
            <a:r>
              <a:rPr lang="pt-BR" sz="1900" dirty="0"/>
              <a:t>Mantenha a liderança (e familiares?) informados</a:t>
            </a:r>
          </a:p>
          <a:p>
            <a:pPr marL="514350" indent="-514350">
              <a:buAutoNum type="arabicPeriod"/>
            </a:pPr>
            <a:r>
              <a:rPr lang="pt-BR" sz="1900" dirty="0"/>
              <a:t>Deixe “puxadas de orelhas” para depois (Regra de ouro </a:t>
            </a:r>
            <a:r>
              <a:rPr lang="pt-BR" sz="1900" dirty="0" err="1"/>
              <a:t>Mt</a:t>
            </a:r>
            <a:r>
              <a:rPr lang="pt-BR" sz="1900" dirty="0"/>
              <a:t> 7:12)</a:t>
            </a:r>
          </a:p>
          <a:p>
            <a:pPr marL="514350" indent="-514350">
              <a:buAutoNum type="arabicPeriod"/>
            </a:pPr>
            <a:r>
              <a:rPr lang="pt-BR" sz="1900" dirty="0"/>
              <a:t>Respeite o tempo de recuperação viabilizando um retorno progressivo</a:t>
            </a:r>
          </a:p>
        </p:txBody>
      </p:sp>
    </p:spTree>
    <p:extLst>
      <p:ext uri="{BB962C8B-B14F-4D97-AF65-F5344CB8AC3E}">
        <p14:creationId xmlns:p14="http://schemas.microsoft.com/office/powerpoint/2010/main" val="381111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A83546-C5A3-4AB6-AB1B-1FA3FB6DB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Lidando com nativos doentes</a:t>
            </a:r>
            <a:endParaRPr lang="pt-BR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498AC3-8952-400C-87D2-9CCF76BFA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t-BR" sz="2200" dirty="0"/>
              <a:t>Peça sabedoria a Deus para diferenciar entre oportunidade e aproveitamento </a:t>
            </a:r>
          </a:p>
          <a:p>
            <a:pPr marL="514350" indent="-514350">
              <a:buAutoNum type="arabicPeriod"/>
            </a:pPr>
            <a:r>
              <a:rPr lang="pt-BR" sz="2200" dirty="0"/>
              <a:t>Entenda as necessidades e faça o que for possível enquanto organiza-se progressivamente estabelecendo critérios</a:t>
            </a:r>
          </a:p>
          <a:p>
            <a:pPr marL="514350" indent="-514350">
              <a:buAutoNum type="arabicPeriod"/>
            </a:pPr>
            <a:r>
              <a:rPr lang="pt-BR" sz="2200" dirty="0"/>
              <a:t>Estabeleça limites</a:t>
            </a:r>
          </a:p>
          <a:p>
            <a:pPr marL="514350" indent="-514350">
              <a:buAutoNum type="arabicPeriod"/>
            </a:pPr>
            <a:r>
              <a:rPr lang="pt-BR" sz="2200" dirty="0"/>
              <a:t>Aprenda a dizer “não” da forma mais positiva, amorosa e respeitadora possível</a:t>
            </a:r>
          </a:p>
          <a:p>
            <a:pPr marL="514350" indent="-514350">
              <a:buAutoNum type="arabicPeriod"/>
            </a:pPr>
            <a:r>
              <a:rPr lang="pt-BR" sz="2200" dirty="0"/>
              <a:t>A forma de cuidar também é um exemplo e testemunho para sua equipe</a:t>
            </a:r>
          </a:p>
        </p:txBody>
      </p:sp>
    </p:spTree>
    <p:extLst>
      <p:ext uri="{BB962C8B-B14F-4D97-AF65-F5344CB8AC3E}">
        <p14:creationId xmlns:p14="http://schemas.microsoft.com/office/powerpoint/2010/main" val="221503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D2268A-D939-4E78-91B6-6C7E4640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13BB86-69D9-4662-B589-26189055D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4886" b="582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F6B2882-1D23-4F8D-863E-3EB16E2D3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75" y="2226577"/>
            <a:ext cx="4023360" cy="2256623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pt-BR" sz="5400" dirty="0">
                <a:solidFill>
                  <a:srgbClr val="FFFFFF"/>
                </a:solidFill>
              </a:rPr>
              <a:t>Cronograma da aula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D1E5EA-7512-4639-B2EA-FE0C47399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083" y="758283"/>
            <a:ext cx="5715000" cy="5285678"/>
          </a:xfrm>
          <a:solidFill>
            <a:schemeClr val="bg2"/>
          </a:solidFill>
        </p:spPr>
        <p:txBody>
          <a:bodyPr anchor="ctr">
            <a:normAutofit fontScale="92500" lnSpcReduction="20000"/>
          </a:bodyPr>
          <a:lstStyle/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pt-B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Cosmovisão adventista de saúde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pt-B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Definição e processo Saúde-Doença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pt-B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Sofrimento na missão e principais erros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pt-B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Autocuidado e princípios chaves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pt-B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Prevenção de doenças na missão - para líderes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pt-B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que fazer quando adoecer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pt-B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Lidando com missionários doentes 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pt-B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Lidando com nativos doentes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pt-B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Quando a doença é parte da missão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pt-B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Quando desistir por doença? 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pt-B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Doenças agudas e crônicas 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pt-BR" sz="20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Principais queixas, cuidados e dicas</a:t>
            </a:r>
            <a:endParaRPr lang="pt-BR" sz="2000" b="1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ketch box">
            <a:extLst>
              <a:ext uri="{FF2B5EF4-FFF2-40B4-BE49-F238E27FC236}">
                <a16:creationId xmlns:a16="http://schemas.microsoft.com/office/drawing/2014/main" id="{E0C43A58-225D-452D-8185-0D89D1EED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921" y="493776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73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0A255C1-FB20-4765-B5E6-1EFCE867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Quando a doença é parte da missão</a:t>
            </a:r>
            <a:endParaRPr lang="pt-BR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D4F1FB-6766-4ADB-823A-8229134D5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7" y="713232"/>
            <a:ext cx="6224335" cy="5431536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pt-BR" sz="2200" dirty="0"/>
              <a:t>Deus confirmou seu chamado sabendo que você adoeceria?</a:t>
            </a:r>
          </a:p>
          <a:p>
            <a:pPr marL="514350" indent="-514350">
              <a:buAutoNum type="arabicPeriod"/>
            </a:pPr>
            <a:r>
              <a:rPr lang="pt-BR" sz="2200" dirty="0"/>
              <a:t>Sua condição é aguda ou crônica? Surgiu na missão ou só piorou?</a:t>
            </a:r>
          </a:p>
          <a:p>
            <a:pPr marL="514350" indent="-514350">
              <a:buAutoNum type="arabicPeriod"/>
            </a:pPr>
            <a:r>
              <a:rPr lang="pt-BR" sz="2200" dirty="0"/>
              <a:t>Existe pecado secreto? Pecado coletivo sendo tolerado ou incentivado?</a:t>
            </a:r>
          </a:p>
          <a:p>
            <a:pPr marL="514350" indent="-514350">
              <a:buAutoNum type="arabicPeriod"/>
            </a:pPr>
            <a:r>
              <a:rPr lang="pt-BR" sz="2200" dirty="0"/>
              <a:t>O que Deus quer lhe ensinar ao permitir o adoecimento pessoal ou na equipe? E aos outros?</a:t>
            </a:r>
          </a:p>
          <a:p>
            <a:pPr marL="514350" indent="-514350">
              <a:buAutoNum type="arabicPeriod"/>
            </a:pPr>
            <a:r>
              <a:rPr lang="pt-BR" sz="2200" dirty="0"/>
              <a:t>Aprenda sobre Obra Médico Missionária!</a:t>
            </a:r>
          </a:p>
          <a:p>
            <a:pPr marL="514350" indent="-514350">
              <a:buAutoNum type="arabicPeriod"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71793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4CA8C4-E855-4850-9468-5B32B535B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/>
              <a:t>Quando desistir por doença?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7F3A9A-08DC-4A34-A093-4A294D889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7713" y="713232"/>
            <a:ext cx="6224335" cy="5431536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pt-BR" sz="2200" dirty="0"/>
              <a:t>Deus fala através: (Importância da comunhão!)</a:t>
            </a:r>
          </a:p>
          <a:p>
            <a:pPr marL="971550" lvl="1" indent="-514350">
              <a:buFont typeface="+mj-lt"/>
              <a:buAutoNum type="alphaLcParenR"/>
            </a:pPr>
            <a:r>
              <a:rPr lang="pt-BR" sz="2200" dirty="0"/>
              <a:t>Palavra</a:t>
            </a:r>
          </a:p>
          <a:p>
            <a:pPr marL="971550" lvl="1" indent="-514350">
              <a:buFont typeface="+mj-lt"/>
              <a:buAutoNum type="alphaLcParenR"/>
            </a:pPr>
            <a:r>
              <a:rPr lang="pt-BR" sz="2200" dirty="0"/>
              <a:t>Pessoas</a:t>
            </a:r>
          </a:p>
          <a:p>
            <a:pPr marL="971550" lvl="1" indent="-514350">
              <a:buFont typeface="+mj-lt"/>
              <a:buAutoNum type="alphaLcParenR"/>
            </a:pPr>
            <a:r>
              <a:rPr lang="pt-BR" sz="2200" dirty="0"/>
              <a:t>Situações</a:t>
            </a:r>
          </a:p>
          <a:p>
            <a:pPr marL="971550" lvl="1" indent="-514350">
              <a:buFont typeface="+mj-lt"/>
              <a:buAutoNum type="alphaLcParenR"/>
            </a:pPr>
            <a:r>
              <a:rPr lang="pt-BR" sz="2200" dirty="0"/>
              <a:t>Sobrenatural</a:t>
            </a:r>
          </a:p>
          <a:p>
            <a:pPr marL="514350" indent="-514350">
              <a:buAutoNum type="arabicPeriod"/>
            </a:pPr>
            <a:r>
              <a:rPr lang="pt-BR" sz="2200" dirty="0"/>
              <a:t>Contextualizar com: própria saúde, capacidade do sistema de saúde local, recursos financeiros, capacidade da equipe missionária em prestar os cuidados, impacto sobre os outros/família e na missão</a:t>
            </a:r>
          </a:p>
          <a:p>
            <a:pPr marL="514350" indent="-514350">
              <a:buAutoNum type="arabicPeriod"/>
            </a:pPr>
            <a:r>
              <a:rPr lang="pt-BR" sz="2200" dirty="0"/>
              <a:t>Risco de vida ou de sequelas permanentes</a:t>
            </a:r>
          </a:p>
          <a:p>
            <a:pPr marL="514350" indent="-514350">
              <a:buAutoNum type="arabicPeriod"/>
            </a:pPr>
            <a:r>
              <a:rPr lang="pt-BR" sz="2200" dirty="0"/>
              <a:t>Sobrecarga do cuidado sobre a equipe</a:t>
            </a:r>
          </a:p>
          <a:p>
            <a:pPr marL="514350" indent="-514350">
              <a:buAutoNum type="arabicPeriod"/>
            </a:pPr>
            <a:r>
              <a:rPr lang="pt-BR" sz="2200" dirty="0"/>
              <a:t>Forte oposição familiar</a:t>
            </a:r>
          </a:p>
          <a:p>
            <a:pPr marL="514350" indent="-514350">
              <a:buAutoNum type="arabicPeriod"/>
            </a:pPr>
            <a:r>
              <a:rPr lang="pt-BR" sz="2200" dirty="0"/>
              <a:t>Decisão da liderança</a:t>
            </a:r>
          </a:p>
        </p:txBody>
      </p:sp>
    </p:spTree>
    <p:extLst>
      <p:ext uri="{BB962C8B-B14F-4D97-AF65-F5344CB8AC3E}">
        <p14:creationId xmlns:p14="http://schemas.microsoft.com/office/powerpoint/2010/main" val="29003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713319-1CC0-4D70-909C-F92A99586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42731-778E-47C8-A3C1-62D89BD3A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Profa. Sirlei PiresTerra - ppt carregar">
            <a:extLst>
              <a:ext uri="{FF2B5EF4-FFF2-40B4-BE49-F238E27FC236}">
                <a16:creationId xmlns:a16="http://schemas.microsoft.com/office/drawing/2014/main" id="{DA3FCD2F-EDB7-477F-92A7-E6D95C213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1"/>
          <a:stretch/>
        </p:blipFill>
        <p:spPr bwMode="auto">
          <a:xfrm>
            <a:off x="2555004" y="0"/>
            <a:ext cx="7081992" cy="685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752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5CE4A9-55EF-4E43-9A3E-66B1F81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7229B1C-3B05-40DA-B2D1-B8DB395C7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0A1F6E1-8F7E-4365-998C-775CFC3E7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035" y="1825625"/>
            <a:ext cx="5191929" cy="390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3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926DE-69B0-4A04-9064-7E152E9D0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05B1F8-A2D8-4204-9577-0406E0A1E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4CA7735-D0F2-44B7-93C1-AAE333DA9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02" t="15610" r="24817" b="23577"/>
          <a:stretch/>
        </p:blipFill>
        <p:spPr>
          <a:xfrm>
            <a:off x="1139283" y="0"/>
            <a:ext cx="9913434" cy="68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95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89BF20-37AA-4BFA-B9D8-2E9C441F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50A58C-894C-4251-A588-599D97566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68FE6AB-F163-4FD9-A38E-2D7041A6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35" t="15935" r="25366" b="23902"/>
          <a:stretch/>
        </p:blipFill>
        <p:spPr>
          <a:xfrm>
            <a:off x="1116980" y="0"/>
            <a:ext cx="9958039" cy="68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44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3B5603-6EF8-4B4B-947A-9CE62E8EA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9E3346-F706-4039-8B13-289C03513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208A0B-7F9D-4FA9-BC6E-B12B8A081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26" t="16098" r="25183" b="24228"/>
          <a:stretch/>
        </p:blipFill>
        <p:spPr>
          <a:xfrm>
            <a:off x="1044497" y="-8302"/>
            <a:ext cx="10103005" cy="68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24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72AC0F-ECA0-4AEF-B0B6-3A88625C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13232"/>
            <a:ext cx="5154168" cy="1197864"/>
          </a:xfrm>
        </p:spPr>
        <p:txBody>
          <a:bodyPr>
            <a:normAutofit/>
          </a:bodyPr>
          <a:lstStyle/>
          <a:p>
            <a:r>
              <a:rPr lang="pt-BR" dirty="0"/>
              <a:t>Pág. 127.3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4183D8-7FC7-41CC-A98A-01DB4C0D3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048256"/>
            <a:ext cx="5154168" cy="41239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t-BR" sz="2000" dirty="0"/>
              <a:t>“</a:t>
            </a:r>
            <a:r>
              <a:rPr lang="pt-BR" sz="2000" u="sng" dirty="0"/>
              <a:t>O uso dos remédios naturais requer certo cuidado e esforço que muitos não estão dispostos a exercer</a:t>
            </a:r>
            <a:r>
              <a:rPr lang="pt-BR" sz="2000" dirty="0"/>
              <a:t>. O processo da natureza para curar e construir é gradual, e isso parece vagaroso ao impaciente. Demanda sacrifício e abandono das nocivas condescendências. Mas no fim se verificará que a natureza, não sendo estorvada, faz seu trabalho sabiamente e bem. Aqueles que perseveram na obediência a suas leis ceifarão galardão em saúde de corpo e de alma.”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3CC356-E722-4AA1-AB5A-22F8CF2F9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22" r="-1" b="10575"/>
          <a:stretch/>
        </p:blipFill>
        <p:spPr>
          <a:xfrm>
            <a:off x="6696891" y="10"/>
            <a:ext cx="549510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60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C993A7-1910-4713-A072-54DE66E4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13232"/>
            <a:ext cx="5154168" cy="1197864"/>
          </a:xfrm>
        </p:spPr>
        <p:txBody>
          <a:bodyPr>
            <a:normAutofit/>
          </a:bodyPr>
          <a:lstStyle/>
          <a:p>
            <a:r>
              <a:rPr lang="pt-BR" dirty="0"/>
              <a:t>Pág. 85.1</a:t>
            </a:r>
          </a:p>
        </p:txBody>
      </p:sp>
      <p:cxnSp>
        <p:nvCxnSpPr>
          <p:cNvPr id="1029" name="Straight Connector 72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476B17-CBD3-483D-9CF6-AC7AE998D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048256"/>
            <a:ext cx="5154168" cy="41239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t-BR" sz="2200" dirty="0"/>
              <a:t>“É mais fácil usar drogas — Utilizai os remédios que Deus providenciou. Ar puro, luz solar e o emprego inteligente da água, são agentes benéficos na restauração da saúde. </a:t>
            </a:r>
            <a:r>
              <a:rPr lang="pt-BR" sz="2200" u="sng" dirty="0"/>
              <a:t>Mas o uso da água é considerado demasiado trabalhoso.</a:t>
            </a:r>
            <a:r>
              <a:rPr lang="pt-BR" sz="2200" dirty="0"/>
              <a:t> Mais fácil é empregar drogas do que utilizar remédios naturais.” </a:t>
            </a:r>
          </a:p>
        </p:txBody>
      </p:sp>
      <p:pic>
        <p:nvPicPr>
          <p:cNvPr id="1026" name="Picture 2" descr="Temperança (2005) - Centro de Pesquisas Ellen G. White">
            <a:extLst>
              <a:ext uri="{FF2B5EF4-FFF2-40B4-BE49-F238E27FC236}">
                <a16:creationId xmlns:a16="http://schemas.microsoft.com/office/drawing/2014/main" id="{0E4DD53F-F199-41D5-9EF4-C05E4E6D3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5"/>
          <a:stretch/>
        </p:blipFill>
        <p:spPr bwMode="auto">
          <a:xfrm>
            <a:off x="6696891" y="10"/>
            <a:ext cx="549510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072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6F8168-4821-4FCE-A2EF-EE14295F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268C51-8C42-493E-BF70-53BF79D04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B466492-0727-4692-AAA3-AADFA5C55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25" t="15931" r="25194" b="23290"/>
          <a:stretch/>
        </p:blipFill>
        <p:spPr>
          <a:xfrm>
            <a:off x="1120239" y="0"/>
            <a:ext cx="9951522" cy="68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0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Autofit/>
          </a:bodyPr>
          <a:lstStyle/>
          <a:p>
            <a:r>
              <a:rPr lang="pt-BR" sz="3200" dirty="0">
                <a:solidFill>
                  <a:schemeClr val="accent2"/>
                </a:solidFill>
              </a:rPr>
              <a:t>Riscos e sofrimentos fazem parte inerente da vida, ainda mais da vida missionária.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"Então disse Jesus aos seus discípulos: Se alguém quiser vir após mim, renuncie-se a si mesmo, tome sobre si a sua cruz, e siga-me;"</a:t>
            </a:r>
          </a:p>
          <a:p>
            <a:pPr marL="0" indent="0" algn="r">
              <a:buNone/>
            </a:pPr>
            <a:r>
              <a:rPr lang="pt-BR" sz="2200" dirty="0"/>
              <a:t>Mateus 16:24</a:t>
            </a:r>
          </a:p>
          <a:p>
            <a:pPr marL="0" indent="0">
              <a:buNone/>
            </a:pPr>
            <a:endParaRPr lang="pt-BR" sz="2200" dirty="0"/>
          </a:p>
        </p:txBody>
      </p:sp>
      <p:pic>
        <p:nvPicPr>
          <p:cNvPr id="4" name="Imagem 3" descr="Placa branca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902E9567-1885-4DC2-971E-1C37E421E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6848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D4BF4-7E6F-4919-9AD5-5788D187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4977D9-D59E-43FC-90B9-340CB8C07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0E3BE6C-9158-4EBA-8DED-3871F9F68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14" t="15585" r="25487" b="23463"/>
          <a:stretch/>
        </p:blipFill>
        <p:spPr>
          <a:xfrm>
            <a:off x="1191491" y="-16885"/>
            <a:ext cx="9809018" cy="68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99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4C93C-73B7-468A-BC3E-042158AD5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1" y="0"/>
            <a:ext cx="5657623" cy="16448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Principais</a:t>
            </a:r>
            <a:r>
              <a:rPr lang="en-US" sz="4800" dirty="0"/>
              <a:t> </a:t>
            </a:r>
            <a:r>
              <a:rPr lang="en-US" sz="4800" dirty="0" err="1"/>
              <a:t>queixas</a:t>
            </a:r>
            <a:endParaRPr lang="en-US" sz="48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5689D3-270A-4E62-9157-0B4E17067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611" y="2414697"/>
            <a:ext cx="4087305" cy="36780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en-US" sz="2000" dirty="0" err="1"/>
              <a:t>Dores</a:t>
            </a:r>
            <a:r>
              <a:rPr lang="en-US" sz="2000" dirty="0"/>
              <a:t> no </a:t>
            </a:r>
            <a:r>
              <a:rPr lang="en-US" sz="2000" dirty="0" err="1"/>
              <a:t>corpo</a:t>
            </a:r>
            <a:r>
              <a:rPr lang="en-US" sz="2000" dirty="0"/>
              <a:t>: </a:t>
            </a:r>
            <a:r>
              <a:rPr lang="en-US" sz="2000" dirty="0" err="1"/>
              <a:t>cabeça</a:t>
            </a:r>
            <a:r>
              <a:rPr lang="en-US" sz="2000" dirty="0"/>
              <a:t>, </a:t>
            </a:r>
            <a:r>
              <a:rPr lang="en-US" sz="2000" dirty="0" err="1"/>
              <a:t>coluna</a:t>
            </a:r>
            <a:r>
              <a:rPr lang="en-US" sz="2000" dirty="0"/>
              <a:t>, </a:t>
            </a:r>
            <a:r>
              <a:rPr lang="en-US" sz="2000" dirty="0" err="1"/>
              <a:t>ombros</a:t>
            </a:r>
            <a:r>
              <a:rPr lang="en-US" sz="2000" dirty="0"/>
              <a:t>, </a:t>
            </a:r>
            <a:r>
              <a:rPr lang="en-US" sz="2000" dirty="0" err="1"/>
              <a:t>pernas</a:t>
            </a:r>
            <a:r>
              <a:rPr lang="en-US" sz="2000" dirty="0"/>
              <a:t> e </a:t>
            </a:r>
            <a:r>
              <a:rPr lang="en-US" sz="2000" dirty="0" err="1"/>
              <a:t>pés</a:t>
            </a:r>
            <a:r>
              <a:rPr lang="en-US" sz="2000" dirty="0"/>
              <a:t>.</a:t>
            </a:r>
          </a:p>
          <a:p>
            <a:pPr marL="457200" indent="-457200">
              <a:buAutoNum type="arabicPeriod"/>
            </a:pPr>
            <a:r>
              <a:rPr lang="en-US" sz="2000" dirty="0" err="1"/>
              <a:t>Sintomas</a:t>
            </a:r>
            <a:r>
              <a:rPr lang="en-US" sz="2000" dirty="0"/>
              <a:t> </a:t>
            </a:r>
            <a:r>
              <a:rPr lang="en-US" sz="2000" dirty="0" err="1"/>
              <a:t>gastrointestinais</a:t>
            </a:r>
            <a:r>
              <a:rPr lang="en-US" sz="2000" dirty="0"/>
              <a:t>: </a:t>
            </a:r>
            <a:r>
              <a:rPr lang="en-US" sz="2000" dirty="0" err="1"/>
              <a:t>dor</a:t>
            </a:r>
            <a:r>
              <a:rPr lang="en-US" sz="2000" dirty="0"/>
              <a:t> de </a:t>
            </a:r>
            <a:r>
              <a:rPr lang="en-US" sz="2000" dirty="0" err="1"/>
              <a:t>estômago</a:t>
            </a:r>
            <a:r>
              <a:rPr lang="en-US" sz="2000" dirty="0"/>
              <a:t>, </a:t>
            </a:r>
            <a:r>
              <a:rPr lang="en-US" sz="2000" dirty="0" err="1"/>
              <a:t>náusea</a:t>
            </a:r>
            <a:r>
              <a:rPr lang="en-US" sz="2000" dirty="0"/>
              <a:t>, </a:t>
            </a:r>
            <a:r>
              <a:rPr lang="en-US" sz="2000" dirty="0" err="1"/>
              <a:t>constipação</a:t>
            </a:r>
            <a:r>
              <a:rPr lang="en-US" sz="2000" dirty="0"/>
              <a:t>, gases etc.</a:t>
            </a:r>
          </a:p>
          <a:p>
            <a:pPr marL="457200" indent="-457200">
              <a:buAutoNum type="arabicPeriod"/>
            </a:pPr>
            <a:r>
              <a:rPr lang="en-US" sz="2000" dirty="0" err="1"/>
              <a:t>Doenças</a:t>
            </a:r>
            <a:r>
              <a:rPr lang="en-US" sz="2000" dirty="0"/>
              <a:t> e </a:t>
            </a:r>
            <a:r>
              <a:rPr lang="en-US" sz="2000" dirty="0" err="1"/>
              <a:t>alergias</a:t>
            </a:r>
            <a:r>
              <a:rPr lang="en-US" sz="2000" dirty="0"/>
              <a:t> de </a:t>
            </a:r>
            <a:r>
              <a:rPr lang="en-US" sz="2000" dirty="0" err="1"/>
              <a:t>pele</a:t>
            </a:r>
            <a:r>
              <a:rPr lang="en-US" sz="2000" dirty="0"/>
              <a:t> e </a:t>
            </a:r>
            <a:r>
              <a:rPr lang="en-US" sz="2000" dirty="0" err="1"/>
              <a:t>respiratórias</a:t>
            </a: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 err="1"/>
              <a:t>Alterações</a:t>
            </a:r>
            <a:r>
              <a:rPr lang="en-US" sz="2000" dirty="0"/>
              <a:t> do </a:t>
            </a:r>
            <a:r>
              <a:rPr lang="en-US" sz="2000" dirty="0" err="1"/>
              <a:t>sono</a:t>
            </a: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 err="1"/>
              <a:t>Transtornos</a:t>
            </a:r>
            <a:r>
              <a:rPr lang="en-US" sz="2000" dirty="0"/>
              <a:t> de </a:t>
            </a:r>
            <a:r>
              <a:rPr lang="en-US" sz="2000" dirty="0" err="1"/>
              <a:t>Ansiedade</a:t>
            </a: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 err="1"/>
              <a:t>Problemas</a:t>
            </a:r>
            <a:r>
              <a:rPr lang="en-US" sz="2000" dirty="0"/>
              <a:t> </a:t>
            </a:r>
            <a:r>
              <a:rPr lang="en-US" sz="2000" dirty="0" err="1"/>
              <a:t>relacionais</a:t>
            </a:r>
            <a:endParaRPr lang="en-US" sz="2000" dirty="0"/>
          </a:p>
        </p:txBody>
      </p:sp>
      <p:pic>
        <p:nvPicPr>
          <p:cNvPr id="23556" name="Picture 4" descr="Dor nos ossos: Quais são as causas mais comuns? - Ortopedia HMT">
            <a:extLst>
              <a:ext uri="{FF2B5EF4-FFF2-40B4-BE49-F238E27FC236}">
                <a16:creationId xmlns:a16="http://schemas.microsoft.com/office/drawing/2014/main" id="{280CB8A8-A9F2-4DA7-B6B7-02BC40093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r="16329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45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86468-845A-49FD-855A-F01FC36B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48F965-7F96-4623-9D73-3A626B827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A9296CC-9EEA-43C3-BA53-23374FD30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"/>
            <a:ext cx="12192000" cy="685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14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19E973-93EB-43F8-A6D4-57CB9FAE4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847292-9755-4790-89AF-6CC2CC8FF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Mochilas Pesadas – Prejuízo para nossos filhos – Centro Ortopédico Padre  Miguel">
            <a:extLst>
              <a:ext uri="{FF2B5EF4-FFF2-40B4-BE49-F238E27FC236}">
                <a16:creationId xmlns:a16="http://schemas.microsoft.com/office/drawing/2014/main" id="{C0D0090B-3EF1-49C2-B915-5806EFA02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64"/>
            <a:ext cx="7237141" cy="54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eja qual a melhor opção de mochila escolar para seu filho. | Viva +">
            <a:extLst>
              <a:ext uri="{FF2B5EF4-FFF2-40B4-BE49-F238E27FC236}">
                <a16:creationId xmlns:a16="http://schemas.microsoft.com/office/drawing/2014/main" id="{828A22DA-3C76-434D-9B41-263CFE560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830" y="1690688"/>
            <a:ext cx="9633170" cy="516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46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75965-B4A9-44BE-AF1F-D9E8B419D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24D4CC-9034-45EC-BAD9-8DEE1242B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 descr="Blog Regional">
            <a:extLst>
              <a:ext uri="{FF2B5EF4-FFF2-40B4-BE49-F238E27FC236}">
                <a16:creationId xmlns:a16="http://schemas.microsoft.com/office/drawing/2014/main" id="{6AE7F5B2-7378-486B-B3AA-6BF4A85F1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139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escoço tecnológico': uso excessivo de celular pode causar dor na coluna |  Bem Estar | G1">
            <a:extLst>
              <a:ext uri="{FF2B5EF4-FFF2-40B4-BE49-F238E27FC236}">
                <a16:creationId xmlns:a16="http://schemas.microsoft.com/office/drawing/2014/main" id="{1F572470-5A10-4901-A3D7-E5F215DD1C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751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535FDB-5F86-4105-9C0A-0C126DEE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30A7F5-5C1C-46C0-89EE-E68FB9477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 descr="Postura Incorreta E Correta Quando Levantamento De Peso Ilustração do Vetor  - Ilustração de peso, levantamento: 64510728">
            <a:extLst>
              <a:ext uri="{FF2B5EF4-FFF2-40B4-BE49-F238E27FC236}">
                <a16:creationId xmlns:a16="http://schemas.microsoft.com/office/drawing/2014/main" id="{A80BE7B3-CF9E-48EB-A457-B1640B082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5106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192F12-B33E-45E4-8E7C-FE38866A4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404CE9-918B-4051-AE1A-90BDF6C5C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4" name="Picture 4" descr="Dicas - Aprenda a postura correta para dormir, melhore seu sono e acorde  mais disposto">
            <a:extLst>
              <a:ext uri="{FF2B5EF4-FFF2-40B4-BE49-F238E27FC236}">
                <a16:creationId xmlns:a16="http://schemas.microsoft.com/office/drawing/2014/main" id="{FB1ECD18-CAB7-433A-884A-3CFED6A8A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"/>
            <a:ext cx="12192000" cy="68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6236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749F627-91D4-436E-B59B-9D7F32B24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28" r="4277" b="1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60929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9FA932-54E4-4E5B-A7F0-CC3DE3229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MICOSES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Micose: doença causada por fungos ataca pele, unha e cabelos">
            <a:extLst>
              <a:ext uri="{FF2B5EF4-FFF2-40B4-BE49-F238E27FC236}">
                <a16:creationId xmlns:a16="http://schemas.microsoft.com/office/drawing/2014/main" id="{DA4C781E-C762-4F31-A5D7-2CA74D36B2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r="2" b="1049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36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0080" y="178419"/>
            <a:ext cx="5359276" cy="1468171"/>
          </a:xfrm>
        </p:spPr>
        <p:txBody>
          <a:bodyPr anchor="b">
            <a:noAutofit/>
          </a:bodyPr>
          <a:lstStyle/>
          <a:p>
            <a:r>
              <a:rPr lang="pt-BR" sz="3200" dirty="0">
                <a:solidFill>
                  <a:schemeClr val="accent2"/>
                </a:solidFill>
              </a:rPr>
              <a:t>Riscos e sofrimentos fazem parte inerente da vida, ainda mais da vida missionária.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0080" y="1824999"/>
            <a:ext cx="4243589" cy="485458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“São eles servos de Cristo? — estou fora de mim para falar desta forma — eu ainda mais: trabalhei muito mais, fui encarcerado mais vezes, fui açoitado mais severamente e exposto à morte repetidas vezes.</a:t>
            </a:r>
          </a:p>
          <a:p>
            <a:pPr marL="0" indent="0">
              <a:buNone/>
            </a:pPr>
            <a:r>
              <a:rPr lang="pt-BR" sz="2200" dirty="0"/>
              <a:t>Cinco vezes recebi dos judeus trinta e nove açoites.</a:t>
            </a:r>
          </a:p>
          <a:p>
            <a:pPr marL="0" indent="0">
              <a:buNone/>
            </a:pPr>
            <a:r>
              <a:rPr lang="pt-BR" sz="2200" dirty="0"/>
              <a:t>Três vezes fui golpeado com varas, uma vez apedrejado, três vezes sofri naufrágio, passei uma noite e um dia exposto à fúria do mar.</a:t>
            </a:r>
          </a:p>
          <a:p>
            <a:pPr marL="0" indent="0">
              <a:buNone/>
            </a:pPr>
            <a:r>
              <a:rPr lang="pt-BR" sz="2200" dirty="0"/>
              <a:t>Estive continuamente viajando de uma parte a outra, enfrentei perigos nos rios, perigos de assaltantes, perigos dos meus compatriotas, perigos dos gentios; perigos na cidade, perigos no deserto, perigos no mar, e perigos dos falsos irmãos.</a:t>
            </a:r>
          </a:p>
          <a:p>
            <a:pPr marL="0" indent="0">
              <a:buNone/>
            </a:pPr>
            <a:r>
              <a:rPr lang="pt-BR" sz="2200" dirty="0"/>
              <a:t>Trabalhei arduamente; muitas vezes fiquei sem dormir, passei fome e sede, e muitas vezes fiquei em jejum; suportei frio e nudez.</a:t>
            </a:r>
          </a:p>
          <a:p>
            <a:pPr marL="0" indent="0">
              <a:buNone/>
            </a:pPr>
            <a:r>
              <a:rPr lang="pt-BR" sz="2200" dirty="0"/>
              <a:t>Além disso, enfrento diariamente uma pressão interior, a saber, a minha preocupação com todas as igrejas.</a:t>
            </a:r>
          </a:p>
          <a:p>
            <a:pPr marL="0" indent="0">
              <a:buNone/>
            </a:pPr>
            <a:r>
              <a:rPr lang="pt-BR" sz="2200" dirty="0"/>
              <a:t>Quem está fraco, que eu não me sinta fraco? Quem não se escandaliza, que eu não me queime por dentro?”</a:t>
            </a:r>
          </a:p>
          <a:p>
            <a:pPr marL="0" indent="0" algn="r">
              <a:buNone/>
            </a:pPr>
            <a:r>
              <a:rPr lang="pt-BR" sz="2200" dirty="0"/>
              <a:t>2 Coríntios 11:23-29</a:t>
            </a:r>
          </a:p>
        </p:txBody>
      </p:sp>
      <p:pic>
        <p:nvPicPr>
          <p:cNvPr id="4" name="Imagem 3" descr="Placa branca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902E9567-1885-4DC2-971E-1C37E421E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8453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onexão Lia Nagel: O QUE A AUTO ESTIMA TEM A VER COM HIGIENE CORPORAL E  ASSEIO AMBIENTAL?">
            <a:extLst>
              <a:ext uri="{FF2B5EF4-FFF2-40B4-BE49-F238E27FC236}">
                <a16:creationId xmlns:a16="http://schemas.microsoft.com/office/drawing/2014/main" id="{D926E332-33BB-491F-805F-662488AF10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957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CD86F5-F60D-405D-A70A-45D4840A9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Água</a:t>
            </a:r>
            <a:r>
              <a:rPr lang="en-US" sz="4000" dirty="0">
                <a:solidFill>
                  <a:schemeClr val="bg1"/>
                </a:solidFill>
              </a:rPr>
              <a:t> e </a:t>
            </a:r>
            <a:r>
              <a:rPr lang="en-US" sz="4000" dirty="0" err="1">
                <a:solidFill>
                  <a:schemeClr val="bg1"/>
                </a:solidFill>
              </a:rPr>
              <a:t>saneamento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B12CEDD-FBE9-4FCC-81B3-E313725E3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6269"/>
          <a:stretch/>
        </p:blipFill>
        <p:spPr bwMode="auto"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A IMPORTÂNCIA DE CONSUMIR ÁGUA FILTRADA">
            <a:extLst>
              <a:ext uri="{FF2B5EF4-FFF2-40B4-BE49-F238E27FC236}">
                <a16:creationId xmlns:a16="http://schemas.microsoft.com/office/drawing/2014/main" id="{2C28F8C6-EF25-4D56-9645-EB51EA75A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8" b="-2"/>
          <a:stretch/>
        </p:blipFill>
        <p:spPr bwMode="auto"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ecnologia social leva água potável e saneamento a comunidades no interior  da Amazônia">
            <a:extLst>
              <a:ext uri="{FF2B5EF4-FFF2-40B4-BE49-F238E27FC236}">
                <a16:creationId xmlns:a16="http://schemas.microsoft.com/office/drawing/2014/main" id="{C35E8834-E8E3-4A0C-94A7-893202B65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/>
          <a:stretch/>
        </p:blipFill>
        <p:spPr bwMode="auto"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318" name="Content Placeholder 13317">
            <a:extLst>
              <a:ext uri="{FF2B5EF4-FFF2-40B4-BE49-F238E27FC236}">
                <a16:creationId xmlns:a16="http://schemas.microsoft.com/office/drawing/2014/main" id="{20C1CFCB-671B-4F2E-8C78-C18CB2A51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Segurança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e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transformação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social</a:t>
            </a:r>
          </a:p>
        </p:txBody>
      </p:sp>
    </p:spTree>
    <p:extLst>
      <p:ext uri="{BB962C8B-B14F-4D97-AF65-F5344CB8AC3E}">
        <p14:creationId xmlns:p14="http://schemas.microsoft.com/office/powerpoint/2010/main" val="3075247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Saúde digestiva depende de bons hábitos alimentares - oreporter.net -  Notícias de Cachoeirinha e Gravataí">
            <a:extLst>
              <a:ext uri="{FF2B5EF4-FFF2-40B4-BE49-F238E27FC236}">
                <a16:creationId xmlns:a16="http://schemas.microsoft.com/office/drawing/2014/main" id="{BA0D669A-3C68-4450-96DA-6F9E2382D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6" r="8505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75541C-BD54-4340-800B-0CB9EEB7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" y="925540"/>
            <a:ext cx="3438144" cy="1125728"/>
          </a:xfrm>
        </p:spPr>
        <p:txBody>
          <a:bodyPr anchor="b">
            <a:normAutofit/>
          </a:bodyPr>
          <a:lstStyle/>
          <a:p>
            <a:r>
              <a:rPr lang="pt-BR" sz="2800" dirty="0"/>
              <a:t>Bons hábitos alimentares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95B70E-1DAC-477D-8B2B-FC9E67089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443480"/>
            <a:ext cx="3438906" cy="4235914"/>
          </a:xfrm>
        </p:spPr>
        <p:txBody>
          <a:bodyPr anchor="t">
            <a:normAutofit/>
          </a:bodyPr>
          <a:lstStyle/>
          <a:p>
            <a:pPr marL="273050" indent="-273050">
              <a:buAutoNum type="arabicPeriod"/>
            </a:pPr>
            <a:r>
              <a:rPr lang="pt-BR" sz="1600" dirty="0"/>
              <a:t>Coma pouco e poucas vezes</a:t>
            </a:r>
          </a:p>
          <a:p>
            <a:pPr marL="273050" indent="-273050">
              <a:buAutoNum type="arabicPeriod"/>
            </a:pPr>
            <a:r>
              <a:rPr lang="pt-BR" sz="1600" dirty="0"/>
              <a:t>Sempre comece pela salada</a:t>
            </a:r>
          </a:p>
          <a:p>
            <a:pPr marL="273050" indent="-273050">
              <a:buAutoNum type="arabicPeriod"/>
            </a:pPr>
            <a:r>
              <a:rPr lang="pt-BR" sz="1600" dirty="0"/>
              <a:t>Evite excesso de misturas</a:t>
            </a:r>
          </a:p>
          <a:p>
            <a:pPr marL="273050" indent="-273050">
              <a:buAutoNum type="arabicPeriod"/>
            </a:pPr>
            <a:r>
              <a:rPr lang="pt-BR" sz="1600" dirty="0"/>
              <a:t>Mastigue bem</a:t>
            </a:r>
          </a:p>
          <a:p>
            <a:pPr marL="273050" indent="-273050">
              <a:buAutoNum type="arabicPeriod"/>
            </a:pPr>
            <a:r>
              <a:rPr lang="pt-BR" sz="1600" dirty="0"/>
              <a:t>Demore, pelo menos, 20 min</a:t>
            </a:r>
          </a:p>
          <a:p>
            <a:pPr marL="273050" indent="-273050">
              <a:buAutoNum type="arabicPeriod"/>
            </a:pPr>
            <a:r>
              <a:rPr lang="pt-BR" sz="1600" dirty="0"/>
              <a:t>Não coma com líquidos</a:t>
            </a:r>
          </a:p>
          <a:p>
            <a:pPr marL="273050" indent="-273050">
              <a:buAutoNum type="arabicPeriod"/>
            </a:pPr>
            <a:r>
              <a:rPr lang="pt-BR" sz="1600" dirty="0"/>
              <a:t>Coma no mesmo horário</a:t>
            </a:r>
          </a:p>
          <a:p>
            <a:pPr marL="273050" indent="-273050">
              <a:buAutoNum type="arabicPeriod"/>
            </a:pPr>
            <a:r>
              <a:rPr lang="pt-BR" sz="1600" dirty="0"/>
              <a:t>Jantar: frutas ou sopa e/ou torrada</a:t>
            </a:r>
          </a:p>
          <a:p>
            <a:pPr marL="273050" indent="-273050">
              <a:buAutoNum type="arabicPeriod"/>
            </a:pPr>
            <a:r>
              <a:rPr lang="pt-BR" sz="1600" dirty="0"/>
              <a:t>Não comer após as 20h</a:t>
            </a:r>
          </a:p>
          <a:p>
            <a:pPr marL="273050" indent="-273050">
              <a:buFont typeface="Arial" panose="020B0604020202020204" pitchFamily="34" charset="0"/>
              <a:buAutoNum type="arabicPeriod"/>
            </a:pPr>
            <a:r>
              <a:rPr lang="pt-BR" sz="1600" dirty="0"/>
              <a:t>Alimentos integrais, frutas, verduras e legumes (fonte segura)</a:t>
            </a:r>
          </a:p>
          <a:p>
            <a:pPr marL="273050" indent="-273050">
              <a:buAutoNum type="arabicPeriod"/>
            </a:pPr>
            <a:r>
              <a:rPr lang="pt-BR" sz="1600" dirty="0"/>
              <a:t>Evitar bebidas doces, frituras e estimulantes</a:t>
            </a:r>
          </a:p>
          <a:p>
            <a:pPr marL="514350" indent="-514350">
              <a:buAutoNum type="arabicPeriod"/>
            </a:pP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2753743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2C242-DF14-41F4-8EF3-0B29352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CFCDDD-9E42-4067-8259-9B6A3ECB1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6" name="Picture 2" descr="Pam Lepletier: Sapatos masculinos, sapato masculino com salto e palmilha  para aumentar altura">
            <a:extLst>
              <a:ext uri="{FF2B5EF4-FFF2-40B4-BE49-F238E27FC236}">
                <a16:creationId xmlns:a16="http://schemas.microsoft.com/office/drawing/2014/main" id="{58141DCA-4A0D-4D63-A5BB-463AA8354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735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apato Black Friday 2020 - Zoom">
            <a:extLst>
              <a:ext uri="{FF2B5EF4-FFF2-40B4-BE49-F238E27FC236}">
                <a16:creationId xmlns:a16="http://schemas.microsoft.com/office/drawing/2014/main" id="{373B3646-3ACB-496E-BA66-EDA9178DA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782" y="-44605"/>
            <a:ext cx="645621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5D64C7D-C90C-492A-A4BF-1C5FD09FA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328" y="3810000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4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 descr="Comprar Protetor Solar Nívea Sun Com Ação Hidratante Fps30">
            <a:extLst>
              <a:ext uri="{FF2B5EF4-FFF2-40B4-BE49-F238E27FC236}">
                <a16:creationId xmlns:a16="http://schemas.microsoft.com/office/drawing/2014/main" id="{074B1530-4F84-488C-BE83-53ABF1685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660" y="462013"/>
            <a:ext cx="2624663" cy="26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Armação Para Óculos De Grau Masculino Chilli Beans Azul Escuro Retangular  Polarizado - Óculos de Grau - Magazine Luiza">
            <a:extLst>
              <a:ext uri="{FF2B5EF4-FFF2-40B4-BE49-F238E27FC236}">
                <a16:creationId xmlns:a16="http://schemas.microsoft.com/office/drawing/2014/main" id="{BBB2EC33-CBFE-44B5-A72D-803A373D21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r="2489"/>
          <a:stretch/>
        </p:blipFill>
        <p:spPr bwMode="auto">
          <a:xfrm>
            <a:off x="4243493" y="667327"/>
            <a:ext cx="3743538" cy="25769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Guarda-chuvas">
            <a:extLst>
              <a:ext uri="{FF2B5EF4-FFF2-40B4-BE49-F238E27FC236}">
                <a16:creationId xmlns:a16="http://schemas.microsoft.com/office/drawing/2014/main" id="{39590DC3-3169-4B21-8D19-F8DA5238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6317" y="643466"/>
            <a:ext cx="2624662" cy="26246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asio assistir choque g luxo de marca top homens conjunto LED relogio  relógio digital esporte 30m quartz impermeável militares relógio relógio de  pulso preto Casual clássico Retro neutro dorgas Praça relógio simples| Relógios">
            <a:extLst>
              <a:ext uri="{FF2B5EF4-FFF2-40B4-BE49-F238E27FC236}">
                <a16:creationId xmlns:a16="http://schemas.microsoft.com/office/drawing/2014/main" id="{F1153DE7-1C99-4FC7-8A1E-2E69DF186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0280" y="3589863"/>
            <a:ext cx="2624665" cy="2624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sporte mtb equitação cabeça wear homem mulher ciclismo ciclismo bicicleta  boné de beisebol bmx chapéu esporte bonés reflexivos|head wear men|sport  capmen head wear - AliExpress">
            <a:extLst>
              <a:ext uri="{FF2B5EF4-FFF2-40B4-BE49-F238E27FC236}">
                <a16:creationId xmlns:a16="http://schemas.microsoft.com/office/drawing/2014/main" id="{87C40B2C-DAC6-45C8-98E3-BDECC24DA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7534" y="3974562"/>
            <a:ext cx="2643993" cy="26439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Garrafa Squeeze Color Plástico Para Água Academia 550ml Azul - Coza -  Squeeze - Magazine Luiza">
            <a:extLst>
              <a:ext uri="{FF2B5EF4-FFF2-40B4-BE49-F238E27FC236}">
                <a16:creationId xmlns:a16="http://schemas.microsoft.com/office/drawing/2014/main" id="{C04931BA-4C36-461B-BD3E-EA6469121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06651" y="3589863"/>
            <a:ext cx="2643992" cy="264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Luva Extra Longa Proteção Solar Fpu50 Par E Antiderrapante">
            <a:extLst>
              <a:ext uri="{FF2B5EF4-FFF2-40B4-BE49-F238E27FC236}">
                <a16:creationId xmlns:a16="http://schemas.microsoft.com/office/drawing/2014/main" id="{BECC36A1-E296-42EE-B58E-3148C64236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74DB00F-7FE5-4D1A-982C-429B81C6CA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3315" y="603257"/>
            <a:ext cx="1856867" cy="1021277"/>
          </a:xfrm>
          <a:prstGeom prst="rect">
            <a:avLst/>
          </a:prstGeom>
        </p:spPr>
      </p:pic>
      <p:pic>
        <p:nvPicPr>
          <p:cNvPr id="15374" name="Picture 14">
            <a:extLst>
              <a:ext uri="{FF2B5EF4-FFF2-40B4-BE49-F238E27FC236}">
                <a16:creationId xmlns:a16="http://schemas.microsoft.com/office/drawing/2014/main" id="{AF6CE5DC-6B88-4953-9AF5-5D79B748F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622" y="2935510"/>
            <a:ext cx="2078104" cy="207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6" descr="LANTERNA DE LED SWAT - Eletrônica Castro">
            <a:extLst>
              <a:ext uri="{FF2B5EF4-FFF2-40B4-BE49-F238E27FC236}">
                <a16:creationId xmlns:a16="http://schemas.microsoft.com/office/drawing/2014/main" id="{9BD1F27E-1849-4F64-85E2-8D632D724A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55D64BD-513D-4DEB-98A7-1CAA1FE5F7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1670" y="2620069"/>
            <a:ext cx="1617861" cy="161786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9A09ADA-86E6-4A79-81BD-9528CC14400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6642" b="22816"/>
          <a:stretch/>
        </p:blipFill>
        <p:spPr>
          <a:xfrm>
            <a:off x="6844902" y="462013"/>
            <a:ext cx="1900439" cy="140829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CF2A28A-88BF-4A11-9A97-31D3FD9871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0800" y="4609424"/>
            <a:ext cx="2066089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Pochete Esconder Dinheiro no Mercado Livre Brasil">
            <a:extLst>
              <a:ext uri="{FF2B5EF4-FFF2-40B4-BE49-F238E27FC236}">
                <a16:creationId xmlns:a16="http://schemas.microsoft.com/office/drawing/2014/main" id="{A6ABEDD9-8314-4955-9E6F-1B1E4EFCA2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1" b="6195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418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D6D47FC-D843-46C4-B0CC-07188B2BC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10143" r="6303" b="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01FA2A-F0D5-43AF-91DD-70BF10541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5154168"/>
            <a:ext cx="6973204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</a:rPr>
              <a:t>Esporte</a:t>
            </a:r>
          </a:p>
        </p:txBody>
      </p:sp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Lesões no futebol">
            <a:extLst>
              <a:ext uri="{FF2B5EF4-FFF2-40B4-BE49-F238E27FC236}">
                <a16:creationId xmlns:a16="http://schemas.microsoft.com/office/drawing/2014/main" id="{CB129A0D-C934-4548-84C8-ED749517A1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0027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6CCC9-7809-4C41-8032-AFB73CEB6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pt-BR"/>
              <a:t>Atentar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84" name="Picture 4" descr="Na noite de ontem as empresas de ônibus de Campos dos Goytacazes entraram  em Greve | Empresa de onibus, Ônibus, Empresas">
            <a:extLst>
              <a:ext uri="{FF2B5EF4-FFF2-40B4-BE49-F238E27FC236}">
                <a16:creationId xmlns:a16="http://schemas.microsoft.com/office/drawing/2014/main" id="{4BAEF34B-9222-42FE-9303-2F36177DE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8" r="25241"/>
          <a:stretch/>
        </p:blipFill>
        <p:spPr bwMode="auto"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onfira os horários especiais para o feriadão de Páscoa | Rádio Aliança  750khz">
            <a:extLst>
              <a:ext uri="{FF2B5EF4-FFF2-40B4-BE49-F238E27FC236}">
                <a16:creationId xmlns:a16="http://schemas.microsoft.com/office/drawing/2014/main" id="{57E7363D-761B-4494-BE20-CD9227ABF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r="10035" b="1"/>
          <a:stretch/>
        </p:blipFill>
        <p:spPr bwMode="auto"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Vetores de Clima Notícias Repórter De Tv e mais imagens de Adulto - iStock">
            <a:extLst>
              <a:ext uri="{FF2B5EF4-FFF2-40B4-BE49-F238E27FC236}">
                <a16:creationId xmlns:a16="http://schemas.microsoft.com/office/drawing/2014/main" id="{DAFFB9D0-AAFF-4A1F-89A9-0AE79C012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 r="18494" b="1"/>
          <a:stretch/>
        </p:blipFill>
        <p:spPr bwMode="auto"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218762-4B3B-4D2F-A029-C9FE571BE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885698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BD5FBE-7C91-4C5A-96E9-6FD2602C5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pt-BR" sz="3600" dirty="0"/>
              <a:t>Kit 1º  Socorros</a:t>
            </a:r>
          </a:p>
        </p:txBody>
      </p:sp>
      <p:pic>
        <p:nvPicPr>
          <p:cNvPr id="18434" name="Picture 2" descr="O que você deve saber sobre o kit de primeiros socorros para empresa – Blog  | Conexa Saúde">
            <a:extLst>
              <a:ext uri="{FF2B5EF4-FFF2-40B4-BE49-F238E27FC236}">
                <a16:creationId xmlns:a16="http://schemas.microsoft.com/office/drawing/2014/main" id="{CA203DB0-1218-4AED-BBF8-673A433E2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7" b="29638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CBED8D-E279-4F48-8DC4-74449C1D5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358" y="3556234"/>
            <a:ext cx="2449950" cy="3147377"/>
          </a:xfrm>
        </p:spPr>
        <p:txBody>
          <a:bodyPr anchor="ctr"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pt-BR" sz="1800" dirty="0"/>
              <a:t>Termômetro/fita métrica/</a:t>
            </a:r>
            <a:r>
              <a:rPr lang="pt-BR" sz="1800" dirty="0">
                <a:solidFill>
                  <a:srgbClr val="FF0000"/>
                </a:solidFill>
              </a:rPr>
              <a:t>oxímetro/esfigmomanômetro digital/</a:t>
            </a:r>
            <a:r>
              <a:rPr lang="pt-BR" sz="1800" dirty="0" err="1">
                <a:solidFill>
                  <a:srgbClr val="FF0000"/>
                </a:solidFill>
              </a:rPr>
              <a:t>glicosímetro</a:t>
            </a:r>
            <a:endParaRPr lang="pt-BR" sz="18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pt-BR" sz="1800" dirty="0"/>
              <a:t>Colher para soro</a:t>
            </a:r>
          </a:p>
          <a:p>
            <a:pPr marL="342900" indent="-342900">
              <a:buAutoNum type="arabicPeriod"/>
            </a:pPr>
            <a:r>
              <a:rPr lang="pt-BR" sz="1800" dirty="0"/>
              <a:t>Tesoura</a:t>
            </a:r>
          </a:p>
          <a:p>
            <a:pPr marL="342900" indent="-342900">
              <a:buAutoNum type="arabicPeriod"/>
            </a:pPr>
            <a:r>
              <a:rPr lang="pt-BR" sz="1800" dirty="0"/>
              <a:t>Gaze</a:t>
            </a:r>
          </a:p>
          <a:p>
            <a:pPr marL="342900" indent="-342900">
              <a:buAutoNum type="arabicPeriod"/>
            </a:pPr>
            <a:r>
              <a:rPr lang="pt-BR" sz="1800" dirty="0"/>
              <a:t>Antisséptico</a:t>
            </a:r>
          </a:p>
          <a:p>
            <a:pPr marL="342900" indent="-342900">
              <a:buAutoNum type="arabicPeriod"/>
            </a:pPr>
            <a:r>
              <a:rPr lang="pt-BR" sz="1800" dirty="0"/>
              <a:t>Esparadrapo</a:t>
            </a:r>
          </a:p>
          <a:p>
            <a:pPr marL="342900" indent="-342900">
              <a:buAutoNum type="arabicPeriod"/>
            </a:pPr>
            <a:r>
              <a:rPr lang="pt-BR" sz="1800" dirty="0"/>
              <a:t>Band-aid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B6F6EED-8294-4D63-A527-E6EACBA02D68}"/>
              </a:ext>
            </a:extLst>
          </p:cNvPr>
          <p:cNvSpPr txBox="1">
            <a:spLocks/>
          </p:cNvSpPr>
          <p:nvPr/>
        </p:nvSpPr>
        <p:spPr>
          <a:xfrm>
            <a:off x="7012704" y="3796922"/>
            <a:ext cx="2449950" cy="2820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dirty="0"/>
              <a:t>Medicamentos:</a:t>
            </a:r>
          </a:p>
          <a:p>
            <a:pPr marL="342900" indent="-342900">
              <a:buAutoNum type="alphaLcPeriod"/>
            </a:pPr>
            <a:r>
              <a:rPr lang="pt-BR" sz="1800" dirty="0"/>
              <a:t>Febre e dor</a:t>
            </a:r>
          </a:p>
          <a:p>
            <a:pPr marL="342900" indent="-342900">
              <a:buAutoNum type="alphaLcPeriod"/>
            </a:pPr>
            <a:r>
              <a:rPr lang="pt-BR" sz="1800" dirty="0"/>
              <a:t>Cólica intestinal</a:t>
            </a:r>
          </a:p>
          <a:p>
            <a:pPr marL="342900" indent="-342900">
              <a:buAutoNum type="alphaLcPeriod"/>
            </a:pPr>
            <a:r>
              <a:rPr lang="pt-BR" sz="1800" dirty="0"/>
              <a:t>Cólica menstrual</a:t>
            </a:r>
          </a:p>
          <a:p>
            <a:pPr marL="342900" indent="-342900">
              <a:buAutoNum type="alphaLcPeriod"/>
            </a:pPr>
            <a:r>
              <a:rPr lang="pt-BR" sz="1800" dirty="0"/>
              <a:t>SRO </a:t>
            </a:r>
          </a:p>
          <a:p>
            <a:pPr marL="342900" indent="-342900">
              <a:buAutoNum type="alphaLcPeriod"/>
            </a:pPr>
            <a:r>
              <a:rPr lang="pt-BR" sz="1800" dirty="0"/>
              <a:t>Náusea e vômitos</a:t>
            </a:r>
          </a:p>
          <a:p>
            <a:pPr marL="342900" indent="-342900">
              <a:buAutoNum type="alphaLcPeriod"/>
            </a:pPr>
            <a:r>
              <a:rPr lang="pt-BR" sz="1800" dirty="0"/>
              <a:t>Azia</a:t>
            </a:r>
          </a:p>
          <a:p>
            <a:pPr marL="342900" indent="-342900">
              <a:buAutoNum type="alphaLcPeriod"/>
            </a:pPr>
            <a:r>
              <a:rPr lang="pt-BR" sz="1800" dirty="0"/>
              <a:t>Antialérgico</a:t>
            </a:r>
          </a:p>
        </p:txBody>
      </p:sp>
    </p:spTree>
    <p:extLst>
      <p:ext uri="{BB962C8B-B14F-4D97-AF65-F5344CB8AC3E}">
        <p14:creationId xmlns:p14="http://schemas.microsoft.com/office/powerpoint/2010/main" val="4616884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2F72BB9-2D47-4452-9E79-E314D27D0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428000"/>
            <a:ext cx="4636326" cy="1400400"/>
          </a:xfrm>
        </p:spPr>
        <p:txBody>
          <a:bodyPr wrap="square" anchor="b">
            <a:normAutofit/>
          </a:bodyPr>
          <a:lstStyle/>
          <a:p>
            <a:pPr algn="l"/>
            <a:r>
              <a:rPr lang="pt-BR" sz="5600" dirty="0">
                <a:solidFill>
                  <a:schemeClr val="bg1"/>
                </a:solidFill>
              </a:rPr>
              <a:t>Ter e saber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7DB27FB7-3BA2-4225-B270-A2FC2F9B3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713" y="4716472"/>
            <a:ext cx="3494088" cy="1017896"/>
          </a:xfrm>
        </p:spPr>
        <p:txBody>
          <a:bodyPr anchor="b">
            <a:normAutofit/>
          </a:bodyPr>
          <a:lstStyle/>
          <a:p>
            <a:pPr algn="l"/>
            <a:r>
              <a:rPr lang="pt-BR" dirty="0">
                <a:solidFill>
                  <a:schemeClr val="bg1"/>
                </a:solidFill>
              </a:rPr>
              <a:t>Cartão de vacina</a:t>
            </a:r>
          </a:p>
        </p:txBody>
      </p:sp>
      <p:pic>
        <p:nvPicPr>
          <p:cNvPr id="17414" name="Picture 6" descr="Cartão SUS Digital - Imprimir - 2ª Via - Número - Como fazer !">
            <a:extLst>
              <a:ext uri="{FF2B5EF4-FFF2-40B4-BE49-F238E27FC236}">
                <a16:creationId xmlns:a16="http://schemas.microsoft.com/office/drawing/2014/main" id="{784CA56F-B170-4961-BC72-CFFB46E56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7" r="19902" b="-2"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Quando procurar uma UPA, UBS, Hospital e SAMU?">
            <a:extLst>
              <a:ext uri="{FF2B5EF4-FFF2-40B4-BE49-F238E27FC236}">
                <a16:creationId xmlns:a16="http://schemas.microsoft.com/office/drawing/2014/main" id="{33FAB1EB-D0E9-4A76-B65C-97F0805D648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" r="9660" b="-2"/>
          <a:stretch/>
        </p:blipFill>
        <p:spPr bwMode="auto"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23471157-859C-4D2D-8DEE-3614628C7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678" y="3911827"/>
            <a:ext cx="5741322" cy="29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5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Autofit/>
          </a:bodyPr>
          <a:lstStyle/>
          <a:p>
            <a:r>
              <a:rPr lang="pt-BR" sz="3200" dirty="0">
                <a:solidFill>
                  <a:schemeClr val="accent2"/>
                </a:solidFill>
              </a:rPr>
              <a:t>Riscos e sofrimentos fazem parte inerente da vida, ainda mais da vida missionária.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“Eis que vos envio como ovelhas ao meio de lobos; portanto, sede prudentes como as serpentes e inofensivos como as pombas.”</a:t>
            </a:r>
          </a:p>
          <a:p>
            <a:pPr marL="0" indent="0" algn="r">
              <a:buNone/>
            </a:pPr>
            <a:r>
              <a:rPr lang="pt-BR" sz="2200" dirty="0"/>
              <a:t>Mateus 10:16 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endParaRPr lang="pt-BR" sz="2200" dirty="0"/>
          </a:p>
        </p:txBody>
      </p:sp>
      <p:pic>
        <p:nvPicPr>
          <p:cNvPr id="4" name="Imagem 3" descr="Placa branca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902E9567-1885-4DC2-971E-1C37E421E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81290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BBE386-927F-4D79-9790-1C098D9F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428000"/>
            <a:ext cx="7985167" cy="1400400"/>
          </a:xfrm>
        </p:spPr>
        <p:txBody>
          <a:bodyPr vert="horz" wrap="square" lIns="91440" tIns="45720" rIns="91440" bIns="45720" rtlCol="0" anchor="b">
            <a:normAutofit fontScale="90000"/>
          </a:bodyPr>
          <a:lstStyle/>
          <a:p>
            <a:pPr algn="ctr"/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 a </a:t>
            </a:r>
            <a:r>
              <a:rPr lang="en-US" sz="5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mão</a:t>
            </a:r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 saber a </a:t>
            </a:r>
            <a:r>
              <a:rPr lang="en-US" sz="5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diferença</a:t>
            </a:r>
            <a:endParaRPr lang="en-US" sz="5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506" name="Picture 2" descr="E AGORA? Problema de telefonia deixa números do SAMU, Bombeiros e Polícia  Militar fora do ar em Sousa - Diário do Sertão">
            <a:extLst>
              <a:ext uri="{FF2B5EF4-FFF2-40B4-BE49-F238E27FC236}">
                <a16:creationId xmlns:a16="http://schemas.microsoft.com/office/drawing/2014/main" id="{9071675D-438F-40E9-A42F-27C0EE3E65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r="8092" b="2"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m situação de emergência, devemos chamar o Samu ou o Corpo de Bombeiros? -  Galera Mix">
            <a:extLst>
              <a:ext uri="{FF2B5EF4-FFF2-40B4-BE49-F238E27FC236}">
                <a16:creationId xmlns:a16="http://schemas.microsoft.com/office/drawing/2014/main" id="{CE8983FC-0904-41DB-80B1-A1D22D46C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 r="1" b="1"/>
          <a:stretch/>
        </p:blipFill>
        <p:spPr bwMode="auto"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77219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20742"/>
            <a:ext cx="10515600" cy="1325563"/>
          </a:xfrm>
        </p:spPr>
        <p:txBody>
          <a:bodyPr>
            <a:normAutofit/>
          </a:bodyPr>
          <a:lstStyle/>
          <a:p>
            <a:r>
              <a:rPr lang="pt-BR" b="1">
                <a:solidFill>
                  <a:srgbClr val="FFFFFF"/>
                </a:solidFill>
              </a:rPr>
              <a:t>SITUAÇÕES POTENCIALMENTE PERIGOSAS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838200" y="2266345"/>
            <a:ext cx="5097780" cy="3910617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t-BR" sz="2200" b="1" dirty="0">
                <a:solidFill>
                  <a:srgbClr val="FFFFFF"/>
                </a:solidFill>
              </a:rPr>
              <a:t>Água e alimentação</a:t>
            </a:r>
          </a:p>
          <a:p>
            <a:pPr marL="514350" indent="-514350">
              <a:buAutoNum type="arabicPeriod"/>
            </a:pPr>
            <a:r>
              <a:rPr lang="pt-BR" sz="2200" dirty="0">
                <a:solidFill>
                  <a:srgbClr val="FFFFFF"/>
                </a:solidFill>
              </a:rPr>
              <a:t>Sozinho: casa, trabalho e viagens</a:t>
            </a:r>
          </a:p>
          <a:p>
            <a:pPr marL="514350" indent="-514350">
              <a:buAutoNum type="arabicPeriod"/>
            </a:pPr>
            <a:r>
              <a:rPr lang="pt-BR" sz="2200" dirty="0">
                <a:solidFill>
                  <a:srgbClr val="FFFFFF"/>
                </a:solidFill>
              </a:rPr>
              <a:t>Rio: banho e viagens (clima, companhia, dia/noite)</a:t>
            </a:r>
          </a:p>
          <a:p>
            <a:pPr marL="514350" indent="-514350">
              <a:buAutoNum type="arabicPeriod"/>
            </a:pPr>
            <a:r>
              <a:rPr lang="pt-BR" sz="2200" dirty="0">
                <a:solidFill>
                  <a:srgbClr val="FFFFFF"/>
                </a:solidFill>
              </a:rPr>
              <a:t>Dia (Sol e hidratação) e Noite</a:t>
            </a:r>
          </a:p>
          <a:p>
            <a:pPr marL="514350" indent="-514350">
              <a:buAutoNum type="arabicPeriod"/>
            </a:pPr>
            <a:r>
              <a:rPr lang="pt-BR" sz="2200" dirty="0">
                <a:solidFill>
                  <a:srgbClr val="FFFFFF"/>
                </a:solidFill>
              </a:rPr>
              <a:t>Animais (terra e água)</a:t>
            </a:r>
          </a:p>
          <a:p>
            <a:pPr marL="514350" indent="-514350">
              <a:buAutoNum type="arabicPeriod"/>
            </a:pPr>
            <a:r>
              <a:rPr lang="pt-BR" sz="2200" dirty="0">
                <a:solidFill>
                  <a:srgbClr val="FFFFFF"/>
                </a:solidFill>
              </a:rPr>
              <a:t>Trabalho braçal</a:t>
            </a:r>
          </a:p>
          <a:p>
            <a:pPr marL="514350" indent="-514350">
              <a:buAutoNum type="arabicPeriod"/>
            </a:pPr>
            <a:r>
              <a:rPr lang="pt-BR" sz="2200" dirty="0">
                <a:solidFill>
                  <a:srgbClr val="FFFFFF"/>
                </a:solidFill>
              </a:rPr>
              <a:t>Esporte</a:t>
            </a:r>
          </a:p>
          <a:p>
            <a:pPr marL="514350" indent="-514350">
              <a:buAutoNum type="arabicPeriod"/>
            </a:pPr>
            <a:r>
              <a:rPr lang="pt-BR" sz="2200" dirty="0">
                <a:solidFill>
                  <a:srgbClr val="FFFFFF"/>
                </a:solidFill>
              </a:rPr>
              <a:t>Dinheiro (falta e excesso)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6256020" y="2266345"/>
            <a:ext cx="5097780" cy="3910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rgbClr val="FFFFFF"/>
                </a:solidFill>
              </a:rPr>
              <a:t>9. Fofocas, partidarismo, politicagem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FFFFFF"/>
                </a:solidFill>
              </a:rPr>
              <a:t>10. Cidade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FFFFFF"/>
                </a:solidFill>
              </a:rPr>
              <a:t>11. Educando menores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FFFFFF"/>
                </a:solidFill>
              </a:rPr>
              <a:t>12. Carência emocional e afetividade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FFFFFF"/>
                </a:solidFill>
              </a:rPr>
              <a:t>13. Homem: sexo/trabalho/ esporte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FFFFFF"/>
                </a:solidFill>
              </a:rPr>
              <a:t>14. Mulher: carência/privacidade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FFFFFF"/>
                </a:solidFill>
              </a:rPr>
              <a:t>15. Dependentes químicos</a:t>
            </a:r>
          </a:p>
          <a:p>
            <a:pPr marL="0" indent="0">
              <a:buNone/>
            </a:pPr>
            <a:endParaRPr lang="pt-BR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pt-BR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pt-BR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pt-BR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49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r"/>
            <a:r>
              <a:rPr lang="pt-BR" sz="3200" b="1">
                <a:solidFill>
                  <a:srgbClr val="FFFFFF"/>
                </a:solidFill>
              </a:rPr>
              <a:t>CUIDADOS DE ALERTA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47698" y="1608667"/>
            <a:ext cx="3421958" cy="450112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t-BR" sz="2000"/>
              <a:t>Ande sempre em dupla</a:t>
            </a:r>
          </a:p>
          <a:p>
            <a:pPr>
              <a:buFontTx/>
              <a:buChar char="-"/>
            </a:pPr>
            <a:r>
              <a:rPr lang="pt-BR" sz="2000"/>
              <a:t>Sempre avise a outras pessoas onde você vai, onde fica, o que vai fazer e quando volta.</a:t>
            </a:r>
          </a:p>
          <a:p>
            <a:pPr>
              <a:buFontTx/>
              <a:buChar char="-"/>
            </a:pPr>
            <a:r>
              <a:rPr lang="pt-BR" sz="2000"/>
              <a:t>Vestuário</a:t>
            </a:r>
          </a:p>
          <a:p>
            <a:pPr>
              <a:buFontTx/>
              <a:buChar char="-"/>
            </a:pPr>
            <a:r>
              <a:rPr lang="pt-BR" sz="2000"/>
              <a:t>Linguajar</a:t>
            </a:r>
          </a:p>
          <a:p>
            <a:pPr>
              <a:buFontTx/>
              <a:buChar char="-"/>
            </a:pPr>
            <a:r>
              <a:rPr lang="pt-BR" sz="2000"/>
              <a:t>Intimidade </a:t>
            </a:r>
          </a:p>
          <a:p>
            <a:pPr>
              <a:buFontTx/>
              <a:buChar char="-"/>
            </a:pPr>
            <a:r>
              <a:rPr lang="pt-BR" sz="2000"/>
              <a:t>Locais de banho 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289696" y="1608667"/>
            <a:ext cx="3421957" cy="450112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t-BR" sz="2000"/>
              <a:t>Use colete salva vidas</a:t>
            </a:r>
          </a:p>
          <a:p>
            <a:pPr>
              <a:buFontTx/>
              <a:buChar char="-"/>
            </a:pPr>
            <a:r>
              <a:rPr lang="pt-BR" sz="2000"/>
              <a:t>Evite a aparência do mal</a:t>
            </a:r>
          </a:p>
          <a:p>
            <a:pPr>
              <a:buFontTx/>
              <a:buChar char="-"/>
            </a:pPr>
            <a:r>
              <a:rPr lang="pt-BR" sz="2000"/>
              <a:t>Divida o peso com outras pessoas</a:t>
            </a:r>
          </a:p>
          <a:p>
            <a:pPr>
              <a:buFontTx/>
              <a:buChar char="-"/>
            </a:pPr>
            <a:r>
              <a:rPr lang="pt-BR" sz="2000"/>
              <a:t>Hidratação e alimentação de fonte confiável.</a:t>
            </a:r>
          </a:p>
          <a:p>
            <a:pPr marL="0" indent="0">
              <a:buNone/>
            </a:pPr>
            <a:endParaRPr lang="pt-BR" sz="2000"/>
          </a:p>
          <a:p>
            <a:pPr>
              <a:buFontTx/>
              <a:buChar char="-"/>
            </a:pPr>
            <a:endParaRPr lang="pt-BR" sz="2000"/>
          </a:p>
          <a:p>
            <a:pPr>
              <a:buFontTx/>
              <a:buChar char="-"/>
            </a:pPr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333839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r"/>
            <a:r>
              <a:rPr lang="pt-BR" sz="3200" b="1">
                <a:solidFill>
                  <a:srgbClr val="FFFFFF"/>
                </a:solidFill>
              </a:rPr>
              <a:t>LOCAIS DE RISCO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47698" y="1608667"/>
            <a:ext cx="3421958" cy="450112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t-BR" sz="2000" dirty="0"/>
              <a:t>Locais de banho</a:t>
            </a:r>
          </a:p>
          <a:p>
            <a:pPr>
              <a:buFontTx/>
              <a:buChar char="-"/>
            </a:pPr>
            <a:r>
              <a:rPr lang="pt-BR" sz="2000" dirty="0"/>
              <a:t>Próximo de bares </a:t>
            </a:r>
          </a:p>
          <a:p>
            <a:pPr>
              <a:buFontTx/>
              <a:buChar char="-"/>
            </a:pPr>
            <a:r>
              <a:rPr lang="pt-BR" sz="2000" dirty="0"/>
              <a:t>Ajuntamento de pessoas em festa e uso de bebida alcóolicas.</a:t>
            </a:r>
          </a:p>
          <a:p>
            <a:pPr>
              <a:buFontTx/>
              <a:buChar char="-"/>
            </a:pPr>
            <a:r>
              <a:rPr lang="pt-BR" sz="2000" dirty="0"/>
              <a:t>Qualquer um em que estiver sozinha (o).</a:t>
            </a:r>
          </a:p>
          <a:p>
            <a:pPr>
              <a:buFontTx/>
              <a:buChar char="-"/>
            </a:pPr>
            <a:r>
              <a:rPr lang="pt-BR" sz="2000" dirty="0"/>
              <a:t>Todos são potencialmente perigosos à noite.</a:t>
            </a:r>
          </a:p>
          <a:p>
            <a:pPr>
              <a:buFontTx/>
              <a:buChar char="-"/>
            </a:pPr>
            <a:r>
              <a:rPr lang="pt-BR" sz="2000" dirty="0"/>
              <a:t>Uso do banheiro à noite.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289696" y="1608667"/>
            <a:ext cx="3421957" cy="450112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t-BR" sz="2000" dirty="0"/>
              <a:t>Deslocamento sobre a água.</a:t>
            </a:r>
          </a:p>
          <a:p>
            <a:pPr>
              <a:buFontTx/>
              <a:buChar char="-"/>
            </a:pPr>
            <a:r>
              <a:rPr lang="pt-BR" sz="2000" dirty="0"/>
              <a:t>Veículos e viagens</a:t>
            </a:r>
          </a:p>
          <a:p>
            <a:pPr>
              <a:buFontTx/>
              <a:buChar char="-"/>
            </a:pPr>
            <a:r>
              <a:rPr lang="pt-BR" sz="2000" dirty="0"/>
              <a:t>Beira de rio.</a:t>
            </a:r>
          </a:p>
          <a:p>
            <a:pPr>
              <a:buFontTx/>
              <a:buChar char="-"/>
            </a:pPr>
            <a:r>
              <a:rPr lang="pt-BR" sz="2000" dirty="0"/>
              <a:t>Casa apenas com homens no recinto.</a:t>
            </a:r>
          </a:p>
          <a:p>
            <a:pPr>
              <a:buFontTx/>
              <a:buChar char="-"/>
            </a:pPr>
            <a:endParaRPr lang="pt-BR" sz="2000" dirty="0"/>
          </a:p>
          <a:p>
            <a:pPr>
              <a:buFontTx/>
              <a:buChar char="-"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908407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r"/>
            <a:r>
              <a:rPr lang="pt-BR" sz="3200" b="1">
                <a:solidFill>
                  <a:srgbClr val="FFFFFF"/>
                </a:solidFill>
              </a:rPr>
              <a:t>PREVENÇÃO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47698" y="1608667"/>
            <a:ext cx="3421958" cy="4501127"/>
          </a:xfrm>
        </p:spPr>
        <p:txBody>
          <a:bodyPr>
            <a:normAutofit/>
          </a:bodyPr>
          <a:lstStyle/>
          <a:p>
            <a:r>
              <a:rPr lang="pt-BR" sz="2000" b="1"/>
              <a:t>MENTAL</a:t>
            </a:r>
          </a:p>
          <a:p>
            <a:endParaRPr lang="pt-BR" sz="2000"/>
          </a:p>
          <a:p>
            <a:pPr>
              <a:buFontTx/>
              <a:buChar char="-"/>
            </a:pPr>
            <a:r>
              <a:rPr lang="pt-BR" sz="2000" b="1"/>
              <a:t>Comunhão</a:t>
            </a:r>
            <a:r>
              <a:rPr lang="pt-BR" sz="2000"/>
              <a:t> com Deus e </a:t>
            </a:r>
            <a:r>
              <a:rPr lang="pt-BR" sz="2000" b="1"/>
              <a:t>comunicação</a:t>
            </a:r>
            <a:r>
              <a:rPr lang="pt-BR" sz="2000"/>
              <a:t> entre a dupla.</a:t>
            </a:r>
          </a:p>
          <a:p>
            <a:pPr>
              <a:buFontTx/>
              <a:buChar char="-"/>
            </a:pPr>
            <a:r>
              <a:rPr lang="pt-BR" sz="2000"/>
              <a:t>Peça ajuda</a:t>
            </a:r>
          </a:p>
          <a:p>
            <a:pPr>
              <a:buFontTx/>
              <a:buChar char="-"/>
            </a:pPr>
            <a:r>
              <a:rPr lang="pt-BR" sz="2000"/>
              <a:t>Lute contra o medo</a:t>
            </a:r>
          </a:p>
          <a:p>
            <a:pPr>
              <a:buFontTx/>
              <a:buChar char="-"/>
            </a:pPr>
            <a:r>
              <a:rPr lang="pt-BR" sz="2000"/>
              <a:t>Atividade física, lazer e descanso</a:t>
            </a:r>
          </a:p>
          <a:p>
            <a:pPr>
              <a:buFontTx/>
              <a:buChar char="-"/>
            </a:pPr>
            <a:r>
              <a:rPr lang="pt-BR" sz="2000"/>
              <a:t>Proteja seus sentidos</a:t>
            </a:r>
          </a:p>
          <a:p>
            <a:pPr>
              <a:buFontTx/>
              <a:buChar char="-"/>
            </a:pPr>
            <a:r>
              <a:rPr lang="pt-BR" sz="2000"/>
              <a:t>Solidão e solitude</a:t>
            </a:r>
          </a:p>
          <a:p>
            <a:pPr>
              <a:buFontTx/>
              <a:buChar char="-"/>
            </a:pPr>
            <a:r>
              <a:rPr lang="pt-BR" sz="2000"/>
              <a:t>Aprenda a dizer NÃO - desagradar e impor limites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289696" y="1608667"/>
            <a:ext cx="3421957" cy="4501127"/>
          </a:xfrm>
        </p:spPr>
        <p:txBody>
          <a:bodyPr>
            <a:normAutofit/>
          </a:bodyPr>
          <a:lstStyle/>
          <a:p>
            <a:r>
              <a:rPr lang="pt-BR" sz="2000" b="1"/>
              <a:t>FÍSICO</a:t>
            </a:r>
          </a:p>
          <a:p>
            <a:pPr marL="0" indent="0">
              <a:buNone/>
            </a:pPr>
            <a:endParaRPr lang="pt-BR" sz="2000"/>
          </a:p>
          <a:p>
            <a:pPr>
              <a:buFontTx/>
              <a:buChar char="-"/>
            </a:pPr>
            <a:r>
              <a:rPr lang="pt-BR" sz="2000"/>
              <a:t>Alimentação e hidratação</a:t>
            </a:r>
          </a:p>
          <a:p>
            <a:pPr>
              <a:buFontTx/>
              <a:buChar char="-"/>
            </a:pPr>
            <a:r>
              <a:rPr lang="pt-BR" sz="2000"/>
              <a:t>Atividade física e descanso</a:t>
            </a:r>
          </a:p>
          <a:p>
            <a:pPr>
              <a:buFontTx/>
              <a:buChar char="-"/>
            </a:pPr>
            <a:r>
              <a:rPr lang="pt-BR" sz="2000"/>
              <a:t>Autocuidado estético</a:t>
            </a:r>
          </a:p>
          <a:p>
            <a:pPr>
              <a:buFontTx/>
              <a:buChar char="-"/>
            </a:pPr>
            <a:r>
              <a:rPr lang="pt-BR" sz="2000"/>
              <a:t>Prudência</a:t>
            </a:r>
          </a:p>
          <a:p>
            <a:pPr>
              <a:buFontTx/>
              <a:buChar char="-"/>
            </a:pPr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3186791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r"/>
            <a:r>
              <a:rPr lang="pt-BR" sz="3200" b="1">
                <a:solidFill>
                  <a:srgbClr val="FFFFFF"/>
                </a:solidFill>
              </a:rPr>
              <a:t>PREVENÇÃO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47698" y="1608667"/>
            <a:ext cx="3421958" cy="4501127"/>
          </a:xfrm>
        </p:spPr>
        <p:txBody>
          <a:bodyPr>
            <a:normAutofit/>
          </a:bodyPr>
          <a:lstStyle/>
          <a:p>
            <a:r>
              <a:rPr lang="pt-BR" sz="2000" b="1"/>
              <a:t>ESPIRITUAL</a:t>
            </a:r>
          </a:p>
          <a:p>
            <a:pPr marL="0" indent="0">
              <a:buNone/>
            </a:pPr>
            <a:endParaRPr lang="pt-BR" sz="2000"/>
          </a:p>
          <a:p>
            <a:pPr>
              <a:buFontTx/>
              <a:buChar char="-"/>
            </a:pPr>
            <a:r>
              <a:rPr lang="pt-BR" sz="2000"/>
              <a:t>Comunhão diária individual e em dupla.</a:t>
            </a:r>
          </a:p>
          <a:p>
            <a:pPr>
              <a:buFontTx/>
              <a:buChar char="-"/>
            </a:pPr>
            <a:r>
              <a:rPr lang="pt-BR" sz="2000"/>
              <a:t>Continuar estudando (livros, lições e vídeos)</a:t>
            </a:r>
          </a:p>
          <a:p>
            <a:pPr>
              <a:buFontTx/>
              <a:buChar char="-"/>
            </a:pPr>
            <a:r>
              <a:rPr lang="pt-BR" sz="2000"/>
              <a:t>Rede oração intercessória</a:t>
            </a:r>
          </a:p>
          <a:p>
            <a:pPr>
              <a:buFontTx/>
              <a:buChar char="-"/>
            </a:pPr>
            <a:r>
              <a:rPr lang="pt-BR" sz="2000" b="1" u="sng"/>
              <a:t>Nunca</a:t>
            </a:r>
            <a:r>
              <a:rPr lang="pt-BR" sz="2000"/>
              <a:t> mantenha pecado secreto!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289696" y="1608667"/>
            <a:ext cx="3421957" cy="4501127"/>
          </a:xfrm>
        </p:spPr>
        <p:txBody>
          <a:bodyPr>
            <a:normAutofit/>
          </a:bodyPr>
          <a:lstStyle/>
          <a:p>
            <a:r>
              <a:rPr lang="pt-BR" sz="2000" b="1"/>
              <a:t>FAMILIAR</a:t>
            </a:r>
          </a:p>
          <a:p>
            <a:endParaRPr lang="pt-BR" sz="2000"/>
          </a:p>
          <a:p>
            <a:pPr>
              <a:buFontTx/>
              <a:buChar char="-"/>
            </a:pPr>
            <a:r>
              <a:rPr lang="pt-BR" sz="2000" b="1"/>
              <a:t>Mantenha-os informados!</a:t>
            </a:r>
          </a:p>
          <a:p>
            <a:pPr>
              <a:buFontTx/>
              <a:buChar char="-"/>
            </a:pPr>
            <a:r>
              <a:rPr lang="pt-BR" sz="2000"/>
              <a:t>Interceda</a:t>
            </a:r>
          </a:p>
          <a:p>
            <a:pPr>
              <a:buFontTx/>
              <a:buChar char="-"/>
            </a:pPr>
            <a:r>
              <a:rPr lang="pt-BR" sz="2000"/>
              <a:t>Visite ou seja visitado</a:t>
            </a:r>
          </a:p>
          <a:p>
            <a:pPr>
              <a:buFontTx/>
              <a:buChar char="-"/>
            </a:pPr>
            <a:r>
              <a:rPr lang="pt-BR" sz="2000"/>
              <a:t>Seja sábio ao contar suas dificuldades e desafios.</a:t>
            </a:r>
          </a:p>
        </p:txBody>
      </p:sp>
    </p:spTree>
    <p:extLst>
      <p:ext uri="{BB962C8B-B14F-4D97-AF65-F5344CB8AC3E}">
        <p14:creationId xmlns:p14="http://schemas.microsoft.com/office/powerpoint/2010/main" val="1972146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169" y="1412488"/>
            <a:ext cx="4522101" cy="2156621"/>
          </a:xfrm>
        </p:spPr>
        <p:txBody>
          <a:bodyPr anchor="t">
            <a:normAutofit/>
          </a:bodyPr>
          <a:lstStyle/>
          <a:p>
            <a:r>
              <a:rPr lang="pt-BR" sz="3600" b="1" dirty="0">
                <a:solidFill>
                  <a:srgbClr val="FFFFFF"/>
                </a:solidFill>
              </a:rPr>
              <a:t>COMPORTAMENTAL</a:t>
            </a:r>
            <a:endParaRPr lang="pt-BR" sz="2500" b="1" dirty="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711208" y="1412489"/>
            <a:ext cx="3551291" cy="5000186"/>
          </a:xfrm>
        </p:spPr>
        <p:txBody>
          <a:bodyPr>
            <a:normAutofit/>
          </a:bodyPr>
          <a:lstStyle/>
          <a:p>
            <a:r>
              <a:rPr lang="pt-BR" b="1" u="sng" dirty="0"/>
              <a:t>MULHERES</a:t>
            </a:r>
          </a:p>
          <a:p>
            <a:pPr>
              <a:buFontTx/>
              <a:buChar char="-"/>
            </a:pPr>
            <a:r>
              <a:rPr lang="pt-BR" dirty="0"/>
              <a:t>Assédio</a:t>
            </a:r>
          </a:p>
          <a:p>
            <a:pPr>
              <a:buFontTx/>
              <a:buChar char="-"/>
            </a:pPr>
            <a:r>
              <a:rPr lang="pt-BR" dirty="0"/>
              <a:t>Violência sexual</a:t>
            </a:r>
          </a:p>
          <a:p>
            <a:pPr>
              <a:buFontTx/>
              <a:buChar char="-"/>
            </a:pPr>
            <a:endParaRPr lang="pt-BR" dirty="0"/>
          </a:p>
          <a:p>
            <a:pPr>
              <a:buFontTx/>
              <a:buChar char="-"/>
            </a:pPr>
            <a:endParaRPr lang="pt-BR" dirty="0"/>
          </a:p>
          <a:p>
            <a:pPr marL="0" indent="0">
              <a:buNone/>
            </a:pPr>
            <a:r>
              <a:rPr lang="pt-BR" b="1" u="sng" dirty="0"/>
              <a:t>TODOS</a:t>
            </a:r>
          </a:p>
          <a:p>
            <a:pPr>
              <a:buFontTx/>
              <a:buChar char="-"/>
            </a:pPr>
            <a:r>
              <a:rPr lang="pt-BR" dirty="0"/>
              <a:t>Furto, assalto e </a:t>
            </a:r>
            <a:r>
              <a:rPr lang="pt-BR" u="sng" dirty="0">
                <a:solidFill>
                  <a:srgbClr val="FF0000"/>
                </a:solidFill>
              </a:rPr>
              <a:t>ACIDENTES</a:t>
            </a:r>
          </a:p>
          <a:p>
            <a:pPr marL="0" indent="0">
              <a:buNone/>
            </a:pPr>
            <a:endParaRPr lang="pt-BR" sz="2000" dirty="0"/>
          </a:p>
          <a:p>
            <a:pPr>
              <a:buFontTx/>
              <a:buChar char="-"/>
            </a:pPr>
            <a:endParaRPr lang="pt-BR" sz="20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51604" y="1412488"/>
            <a:ext cx="3551290" cy="5000185"/>
          </a:xfrm>
        </p:spPr>
        <p:txBody>
          <a:bodyPr>
            <a:normAutofit/>
          </a:bodyPr>
          <a:lstStyle/>
          <a:p>
            <a:r>
              <a:rPr lang="pt-BR" b="1" u="sng" dirty="0"/>
              <a:t>HOMENS</a:t>
            </a:r>
          </a:p>
          <a:p>
            <a:pPr>
              <a:buFontTx/>
              <a:buChar char="-"/>
            </a:pPr>
            <a:r>
              <a:rPr lang="pt-BR" dirty="0"/>
              <a:t>Competição</a:t>
            </a:r>
          </a:p>
          <a:p>
            <a:pPr>
              <a:buFontTx/>
              <a:buChar char="-"/>
            </a:pPr>
            <a:r>
              <a:rPr lang="pt-BR" dirty="0"/>
              <a:t>Brigas e Agressões</a:t>
            </a:r>
          </a:p>
          <a:p>
            <a:pPr>
              <a:buFontTx/>
              <a:buChar char="-"/>
            </a:pPr>
            <a:endParaRPr lang="pt-BR" sz="2000" dirty="0"/>
          </a:p>
          <a:p>
            <a:pPr>
              <a:buFontTx/>
              <a:buChar char="-"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402564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8258" y="272257"/>
            <a:ext cx="4592443" cy="1938076"/>
          </a:xfrm>
        </p:spPr>
        <p:txBody>
          <a:bodyPr>
            <a:normAutofit/>
          </a:bodyPr>
          <a:lstStyle/>
          <a:p>
            <a:r>
              <a:rPr lang="pt-BR" dirty="0"/>
              <a:t>PRINCIPAIS ERROS: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>
                <a:solidFill>
                  <a:schemeClr val="accent2"/>
                </a:solidFill>
              </a:rPr>
              <a:t>1. ESPIRITUALIZAR O AUTOCUIDADO: </a:t>
            </a:r>
          </a:p>
          <a:p>
            <a:pPr marL="0" indent="0">
              <a:buNone/>
            </a:pPr>
            <a:r>
              <a:rPr lang="pt-BR" sz="2000" dirty="0"/>
              <a:t>Deus vai cuidar e minimiza a responsabilidade institucional e pessoal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>
                <a:solidFill>
                  <a:schemeClr val="accent2"/>
                </a:solidFill>
              </a:rPr>
              <a:t>2. PREOCUPAÇÃO EXCESSIVA:</a:t>
            </a:r>
          </a:p>
          <a:p>
            <a:pPr marL="0" indent="0">
              <a:buNone/>
            </a:pPr>
            <a:r>
              <a:rPr lang="pt-BR" sz="2000" dirty="0"/>
              <a:t>Ênfase excessiva à psicologia e no cuidado de si</a:t>
            </a:r>
          </a:p>
        </p:txBody>
      </p:sp>
      <p:pic>
        <p:nvPicPr>
          <p:cNvPr id="7" name="Imagem 6" descr="Menina sentada em frente a computador&#10;&#10;Descrição gerada automaticamente com confiança média">
            <a:extLst>
              <a:ext uri="{FF2B5EF4-FFF2-40B4-BE49-F238E27FC236}">
                <a16:creationId xmlns:a16="http://schemas.microsoft.com/office/drawing/2014/main" id="{24E515E2-923F-4196-B0BC-B0D533747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984"/>
          <a:stretch/>
        </p:blipFill>
        <p:spPr>
          <a:xfrm>
            <a:off x="4940701" y="3055043"/>
            <a:ext cx="7287684" cy="3794908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Imagem 5" descr="Mulher pousando para foto&#10;&#10;Descrição gerada automaticamente">
            <a:extLst>
              <a:ext uri="{FF2B5EF4-FFF2-40B4-BE49-F238E27FC236}">
                <a16:creationId xmlns:a16="http://schemas.microsoft.com/office/drawing/2014/main" id="{2D4D82A1-EF4A-4357-A4B7-4B80A6524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66" b="18754"/>
          <a:stretch/>
        </p:blipFill>
        <p:spPr>
          <a:xfrm>
            <a:off x="4733162" y="0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2195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3D6F52-8AC6-485F-ABC4-ACFF950B9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16" r="-1" b="10738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anchor="ctr">
            <a:normAutofit/>
          </a:bodyPr>
          <a:lstStyle/>
          <a:p>
            <a:r>
              <a:rPr lang="pt-BR" sz="2600">
                <a:solidFill>
                  <a:schemeClr val="bg1"/>
                </a:solidFill>
              </a:rPr>
              <a:t>RESPONSÁVEIS PELO CUIDADO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79976" y="5009083"/>
            <a:ext cx="6976872" cy="1345997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pt-BR" sz="1400" dirty="0">
                <a:solidFill>
                  <a:schemeClr val="bg1"/>
                </a:solidFill>
              </a:rPr>
              <a:t>DEUS</a:t>
            </a:r>
          </a:p>
          <a:p>
            <a:pPr marL="514350" indent="-514350">
              <a:buAutoNum type="arabicPeriod"/>
            </a:pPr>
            <a:r>
              <a:rPr lang="pt-BR" sz="1400" dirty="0">
                <a:solidFill>
                  <a:schemeClr val="bg1"/>
                </a:solidFill>
              </a:rPr>
              <a:t>INSTITUIÇÃO</a:t>
            </a:r>
          </a:p>
          <a:p>
            <a:pPr marL="514350" indent="-514350">
              <a:buAutoNum type="arabicPeriod"/>
            </a:pPr>
            <a:r>
              <a:rPr lang="pt-BR" sz="1400" b="1" u="sng" dirty="0">
                <a:solidFill>
                  <a:schemeClr val="bg1"/>
                </a:solidFill>
              </a:rPr>
              <a:t>A PESSOA</a:t>
            </a:r>
          </a:p>
          <a:p>
            <a:pPr marL="514350" indent="-514350">
              <a:buAutoNum type="arabicPeriod"/>
            </a:pPr>
            <a:r>
              <a:rPr lang="pt-BR" sz="1400" dirty="0">
                <a:solidFill>
                  <a:schemeClr val="bg1"/>
                </a:solidFill>
              </a:rPr>
              <a:t>OUTROS (Colegas, familiares, profissionais)</a:t>
            </a:r>
          </a:p>
        </p:txBody>
      </p:sp>
    </p:spTree>
    <p:extLst>
      <p:ext uri="{BB962C8B-B14F-4D97-AF65-F5344CB8AC3E}">
        <p14:creationId xmlns:p14="http://schemas.microsoft.com/office/powerpoint/2010/main" val="2614883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3FB21BC-C8B3-4533-98A3-178CECE35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4 </a:t>
            </a:r>
            <a:r>
              <a:rPr lang="en-US" sz="5400" dirty="0" err="1"/>
              <a:t>aspectos</a:t>
            </a:r>
            <a:r>
              <a:rPr lang="en-US" sz="5400" dirty="0"/>
              <a:t> </a:t>
            </a:r>
            <a:r>
              <a:rPr lang="en-US" sz="5400" dirty="0" err="1"/>
              <a:t>vida</a:t>
            </a:r>
            <a:r>
              <a:rPr lang="en-US" sz="5400" dirty="0"/>
              <a:t> </a:t>
            </a:r>
            <a:r>
              <a:rPr lang="en-US" sz="5400" dirty="0" err="1"/>
              <a:t>humana</a:t>
            </a:r>
            <a:br>
              <a:rPr lang="en-US" sz="5400" dirty="0"/>
            </a:br>
            <a:r>
              <a:rPr lang="en-US" sz="5400" dirty="0"/>
              <a:t>Lucas 2:52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Os 4 Pilares de uma Vida Saudável - Coaching - Linhares Coach">
            <a:extLst>
              <a:ext uri="{FF2B5EF4-FFF2-40B4-BE49-F238E27FC236}">
                <a16:creationId xmlns:a16="http://schemas.microsoft.com/office/drawing/2014/main" id="{9295D1C6-A4A9-4827-9484-6E5EE3E4F7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r="687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621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ADC7D5-6A38-4676-B417-FCBA07DBD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A100FA-B3FC-4295-8DA0-6375F7D64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Tipos de Autocuidado – Dr. Alexandre Barão Acuña – Endocrinologia e  Metabologia">
            <a:extLst>
              <a:ext uri="{FF2B5EF4-FFF2-40B4-BE49-F238E27FC236}">
                <a16:creationId xmlns:a16="http://schemas.microsoft.com/office/drawing/2014/main" id="{06B289C3-A6AA-43E6-9CA2-BCF55A69D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1403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1602</Words>
  <Application>Microsoft Office PowerPoint</Application>
  <PresentationFormat>Widescreen</PresentationFormat>
  <Paragraphs>242</Paragraphs>
  <Slides>56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Tema do Office</vt:lpstr>
      <vt:lpstr>Lidando com doenças no campo missionário</vt:lpstr>
      <vt:lpstr>Cronograma da aula</vt:lpstr>
      <vt:lpstr>Riscos e sofrimentos fazem parte inerente da vida, ainda mais da vida missionária. </vt:lpstr>
      <vt:lpstr>Riscos e sofrimentos fazem parte inerente da vida, ainda mais da vida missionária. </vt:lpstr>
      <vt:lpstr>Riscos e sofrimentos fazem parte inerente da vida, ainda mais da vida missionária. </vt:lpstr>
      <vt:lpstr>PRINCIPAIS ERROS:</vt:lpstr>
      <vt:lpstr>RESPONSÁVEIS PELO CUIDADO</vt:lpstr>
      <vt:lpstr>4 aspectos vida humana Lucas 2:52</vt:lpstr>
      <vt:lpstr>Apresentação do PowerPoint</vt:lpstr>
      <vt:lpstr>PROTEGER(-SE)</vt:lpstr>
      <vt:lpstr>1º Autoconhecimento 2º Autocuidado 3º Saúde</vt:lpstr>
      <vt:lpstr>PRINCÍPIOS CHAVE</vt:lpstr>
      <vt:lpstr>Uso do tempo e energia</vt:lpstr>
      <vt:lpstr>Check up</vt:lpstr>
      <vt:lpstr>Autocuidado</vt:lpstr>
      <vt:lpstr>Prevenção de doença na missão – para líderes</vt:lpstr>
      <vt:lpstr>O que fazer quando adoecer?</vt:lpstr>
      <vt:lpstr>Lidando com missionários doentes</vt:lpstr>
      <vt:lpstr>Lidando com nativos doentes</vt:lpstr>
      <vt:lpstr>Quando a doença é parte da missão</vt:lpstr>
      <vt:lpstr>Quando desistir por doença?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Pág. 127.3</vt:lpstr>
      <vt:lpstr>Pág. 85.1</vt:lpstr>
      <vt:lpstr>Apresentação do PowerPoint</vt:lpstr>
      <vt:lpstr>Apresentação do PowerPoint</vt:lpstr>
      <vt:lpstr>Principais queixas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MICOSES</vt:lpstr>
      <vt:lpstr>Apresentação do PowerPoint</vt:lpstr>
      <vt:lpstr>Água e saneamento</vt:lpstr>
      <vt:lpstr>Bons hábitos alimentares</vt:lpstr>
      <vt:lpstr>Apresentação do PowerPoint</vt:lpstr>
      <vt:lpstr>Apresentação do PowerPoint</vt:lpstr>
      <vt:lpstr>Apresentação do PowerPoint</vt:lpstr>
      <vt:lpstr>Esporte</vt:lpstr>
      <vt:lpstr>Atentar</vt:lpstr>
      <vt:lpstr>Kit 1º  Socorros</vt:lpstr>
      <vt:lpstr>Ter e saber</vt:lpstr>
      <vt:lpstr>Ter a mão e saber a diferença</vt:lpstr>
      <vt:lpstr>SITUAÇÕES POTENCIALMENTE PERIGOSAS</vt:lpstr>
      <vt:lpstr>CUIDADOS DE ALERTA</vt:lpstr>
      <vt:lpstr>LOCAIS DE RISCO</vt:lpstr>
      <vt:lpstr>PREVENÇÃO</vt:lpstr>
      <vt:lpstr>PREVENÇÃO</vt:lpstr>
      <vt:lpstr>COMPORTAMENTAL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Lidando com doenças no campo missionário</dc:title>
  <dc:creator>Victor Hugo Braga</dc:creator>
  <cp:lastModifiedBy>Victor Hugo Braga</cp:lastModifiedBy>
  <cp:revision>2</cp:revision>
  <dcterms:created xsi:type="dcterms:W3CDTF">2021-01-25T14:20:56Z</dcterms:created>
  <dcterms:modified xsi:type="dcterms:W3CDTF">2021-01-25T14:48:05Z</dcterms:modified>
</cp:coreProperties>
</file>