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6" r:id="rId9"/>
    <p:sldId id="265" r:id="rId10"/>
    <p:sldId id="263" r:id="rId11"/>
    <p:sldId id="268" r:id="rId12"/>
    <p:sldId id="269" r:id="rId13"/>
    <p:sldId id="270" r:id="rId14"/>
    <p:sldId id="271" r:id="rId15"/>
    <p:sldId id="272" r:id="rId16"/>
    <p:sldId id="273" r:id="rId17"/>
  </p:sldIdLst>
  <p:sldSz cx="9144000" cy="5143500" type="screen16x9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654" y="11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AED68B-6682-45E4-937D-E03B8132B793}" type="datetimeFigureOut">
              <a:rPr lang="pt-BR" smtClean="0"/>
              <a:t>19/02/2020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3BED2F-F124-4997-AF4B-12001E25BA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9371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424AF-CDD3-4E09-9EEB-6317FAFB36CC}" type="datetimeFigureOut">
              <a:rPr lang="pt-BR" smtClean="0"/>
              <a:t>19/02/2020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3B0A7-BECE-4D1F-9B8C-F25834F166C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424AF-CDD3-4E09-9EEB-6317FAFB36CC}" type="datetimeFigureOut">
              <a:rPr lang="pt-BR" smtClean="0"/>
              <a:t>19/02/2020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3B0A7-BECE-4D1F-9B8C-F25834F166C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424AF-CDD3-4E09-9EEB-6317FAFB36CC}" type="datetimeFigureOut">
              <a:rPr lang="pt-BR" smtClean="0"/>
              <a:t>19/02/2020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3B0A7-BECE-4D1F-9B8C-F25834F166C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424AF-CDD3-4E09-9EEB-6317FAFB36CC}" type="datetimeFigureOut">
              <a:rPr lang="pt-BR" smtClean="0"/>
              <a:t>19/02/2020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3B0A7-BECE-4D1F-9B8C-F25834F166C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424AF-CDD3-4E09-9EEB-6317FAFB36CC}" type="datetimeFigureOut">
              <a:rPr lang="pt-BR" smtClean="0"/>
              <a:t>19/02/2020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3B0A7-BECE-4D1F-9B8C-F25834F166C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424AF-CDD3-4E09-9EEB-6317FAFB36CC}" type="datetimeFigureOut">
              <a:rPr lang="pt-BR" smtClean="0"/>
              <a:t>19/02/2020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3B0A7-BECE-4D1F-9B8C-F25834F166C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424AF-CDD3-4E09-9EEB-6317FAFB36CC}" type="datetimeFigureOut">
              <a:rPr lang="pt-BR" smtClean="0"/>
              <a:t>19/02/2020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3B0A7-BECE-4D1F-9B8C-F25834F166C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424AF-CDD3-4E09-9EEB-6317FAFB36CC}" type="datetimeFigureOut">
              <a:rPr lang="pt-BR" smtClean="0"/>
              <a:t>19/02/2020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3B0A7-BECE-4D1F-9B8C-F25834F166C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424AF-CDD3-4E09-9EEB-6317FAFB36CC}" type="datetimeFigureOut">
              <a:rPr lang="pt-BR" smtClean="0"/>
              <a:t>19/02/2020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3B0A7-BECE-4D1F-9B8C-F25834F166C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424AF-CDD3-4E09-9EEB-6317FAFB36CC}" type="datetimeFigureOut">
              <a:rPr lang="pt-BR" smtClean="0"/>
              <a:t>19/02/2020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3B0A7-BECE-4D1F-9B8C-F25834F166C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424AF-CDD3-4E09-9EEB-6317FAFB36CC}" type="datetimeFigureOut">
              <a:rPr lang="pt-BR" smtClean="0"/>
              <a:t>19/02/2020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3B0A7-BECE-4D1F-9B8C-F25834F166C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9424AF-CDD3-4E09-9EEB-6317FAFB36CC}" type="datetimeFigureOut">
              <a:rPr lang="pt-BR" smtClean="0"/>
              <a:t>19/02/2020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3B0A7-BECE-4D1F-9B8C-F25834F166CA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187624" y="1203598"/>
            <a:ext cx="6768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cap="all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educação redentiva</a:t>
            </a:r>
            <a:endParaRPr lang="pt-BR"/>
          </a:p>
        </p:txBody>
      </p:sp>
      <p:sp>
        <p:nvSpPr>
          <p:cNvPr id="3" name="CaixaDeTexto 2"/>
          <p:cNvSpPr txBox="1"/>
          <p:nvPr/>
        </p:nvSpPr>
        <p:spPr>
          <a:xfrm>
            <a:off x="791580" y="987574"/>
            <a:ext cx="756084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b="1" dirty="0"/>
              <a:t>DIÁLOGO ENTRE A FILOSOFIA EDUCACIONAL ADVENTISTA </a:t>
            </a:r>
            <a:r>
              <a:rPr lang="pt-BR" sz="4800" b="1" dirty="0" smtClean="0"/>
              <a:t>E NEUROCIÊNCIA</a:t>
            </a:r>
            <a:endParaRPr lang="pt-BR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115617" y="771550"/>
            <a:ext cx="698477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b="1" dirty="0">
                <a:latin typeface="+mj-lt"/>
              </a:rPr>
              <a:t>O professor deve induzir os alunos a pensar, e a entender claramente a verdade por si mesmos. Não basta o mestre explicar, ou ao aluno crer: cumpre suscitar o espírito de investigação, e o aluno ser atraído a enumerar a verdade em sua própria linguagem, tornando assim evidente que lhe vê a força e faz a aplicação </a:t>
            </a:r>
            <a:endParaRPr lang="pt-BR" sz="2800" b="1" dirty="0" smtClean="0">
              <a:latin typeface="+mj-lt"/>
            </a:endParaRPr>
          </a:p>
          <a:p>
            <a:pPr algn="ctr"/>
            <a:r>
              <a:rPr lang="pt-BR" sz="2800" b="1" dirty="0" smtClean="0">
                <a:latin typeface="+mj-lt"/>
              </a:rPr>
              <a:t>(</a:t>
            </a:r>
            <a:r>
              <a:rPr lang="pt-BR" sz="2800" b="1" dirty="0">
                <a:latin typeface="+mj-lt"/>
              </a:rPr>
              <a:t>WHITE,  2004, p. 140).</a:t>
            </a:r>
          </a:p>
        </p:txBody>
      </p:sp>
    </p:spTree>
    <p:extLst>
      <p:ext uri="{BB962C8B-B14F-4D97-AF65-F5344CB8AC3E}">
        <p14:creationId xmlns:p14="http://schemas.microsoft.com/office/powerpoint/2010/main" val="28826026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043608" y="987574"/>
            <a:ext cx="712879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dirty="0" smtClean="0">
                <a:latin typeface="+mj-lt"/>
              </a:rPr>
              <a:t>Ativação cognitiva é </a:t>
            </a:r>
            <a:r>
              <a:rPr lang="pt-BR" sz="3600" dirty="0" smtClean="0">
                <a:latin typeface="+mj-lt"/>
              </a:rPr>
              <a:t>estimular </a:t>
            </a:r>
            <a:r>
              <a:rPr lang="pt-BR" sz="3600" dirty="0">
                <a:latin typeface="+mj-lt"/>
              </a:rPr>
              <a:t>o raciocínio </a:t>
            </a:r>
            <a:r>
              <a:rPr lang="pt-BR" sz="3600" dirty="0" smtClean="0">
                <a:latin typeface="+mj-lt"/>
              </a:rPr>
              <a:t>dedutivo, indutivo e </a:t>
            </a:r>
            <a:r>
              <a:rPr lang="pt-BR" sz="3600" dirty="0" err="1" smtClean="0">
                <a:latin typeface="+mj-lt"/>
              </a:rPr>
              <a:t>abdutivo</a:t>
            </a:r>
            <a:r>
              <a:rPr lang="pt-BR" sz="3600" dirty="0" smtClean="0">
                <a:latin typeface="+mj-lt"/>
              </a:rPr>
              <a:t> dos alunos</a:t>
            </a:r>
            <a:r>
              <a:rPr lang="pt-BR" sz="3600" dirty="0" smtClean="0">
                <a:latin typeface="+mj-lt"/>
              </a:rPr>
              <a:t>, </a:t>
            </a:r>
            <a:r>
              <a:rPr lang="pt-BR" sz="3600" dirty="0" smtClean="0">
                <a:latin typeface="+mj-lt"/>
              </a:rPr>
              <a:t>a </a:t>
            </a:r>
            <a:r>
              <a:rPr lang="pt-BR" sz="3600" dirty="0">
                <a:latin typeface="+mj-lt"/>
              </a:rPr>
              <a:t>fim de ajudar a solidificar a aprendizagem significativa </a:t>
            </a:r>
            <a:r>
              <a:rPr lang="pt-BR" sz="3600" dirty="0" smtClean="0">
                <a:latin typeface="+mj-lt"/>
              </a:rPr>
              <a:t>e </a:t>
            </a:r>
            <a:r>
              <a:rPr lang="pt-BR" sz="3600" dirty="0">
                <a:latin typeface="+mj-lt"/>
              </a:rPr>
              <a:t>desenvolver competências e </a:t>
            </a:r>
            <a:r>
              <a:rPr lang="pt-BR" sz="3600" dirty="0" smtClean="0">
                <a:latin typeface="+mj-lt"/>
              </a:rPr>
              <a:t>habilidades.</a:t>
            </a:r>
            <a:endParaRPr lang="pt-BR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21239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763487" y="1995686"/>
            <a:ext cx="7200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/>
              <a:t>Deus criou seres humanos diferentes uns dos outros, entende-se que Ele os dotou de múltiplas inteligências; em razão disso é possível a aprendizagem e o incorporar de conhecimento de diferentes formas. 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763487" y="843558"/>
            <a:ext cx="77048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Como é construído o significado no processo de ensinar, aprender e formar?</a:t>
            </a:r>
          </a:p>
        </p:txBody>
      </p:sp>
    </p:spTree>
    <p:extLst>
      <p:ext uri="{BB962C8B-B14F-4D97-AF65-F5344CB8AC3E}">
        <p14:creationId xmlns:p14="http://schemas.microsoft.com/office/powerpoint/2010/main" val="36709223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043608" y="1131590"/>
            <a:ext cx="684076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dirty="0"/>
              <a:t>Aprendizagem por percepção pode ser: mecânica ou </a:t>
            </a:r>
            <a:r>
              <a:rPr lang="pt-BR" sz="3200" dirty="0" smtClean="0"/>
              <a:t>significativa.</a:t>
            </a:r>
            <a:endParaRPr lang="pt-BR" sz="3200" dirty="0"/>
          </a:p>
          <a:p>
            <a:pPr algn="ctr"/>
            <a:endParaRPr lang="pt-BR" sz="3200" dirty="0"/>
          </a:p>
          <a:p>
            <a:pPr algn="ctr"/>
            <a:r>
              <a:rPr lang="pt-BR" sz="3200" dirty="0"/>
              <a:t>Aprendizagem por descoberta pode ser: mecânica ou </a:t>
            </a:r>
            <a:r>
              <a:rPr lang="pt-BR" sz="3200" dirty="0" smtClean="0"/>
              <a:t>significativa.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036491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755576" y="1707654"/>
            <a:ext cx="756084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/>
              <a:t>.... o </a:t>
            </a:r>
            <a:r>
              <a:rPr lang="pt-BR" sz="2000" dirty="0"/>
              <a:t>papel da escola é levar o aluno a transferir o conhecimento a partir de situações da vida prática. Nessa perspectiva, a aprendizagem significativa passa pelas esferas cognitivas e afetivas. </a:t>
            </a:r>
          </a:p>
          <a:p>
            <a:pPr algn="just"/>
            <a:r>
              <a:rPr lang="pt-BR" sz="2000" dirty="0"/>
              <a:t>A aprendizagem significativa pode ocorrer nos três processos, o de ensinar, o de formar e o de aprender, mas é importante ressaltar que o elemento essencial na qualidade da aprendizagem é o envolvimento pessoal do professor e do aluno.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2411760" y="915566"/>
            <a:ext cx="5256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/>
              <a:t>Na Educação Adventista</a:t>
            </a:r>
          </a:p>
        </p:txBody>
      </p:sp>
    </p:spTree>
    <p:extLst>
      <p:ext uri="{BB962C8B-B14F-4D97-AF65-F5344CB8AC3E}">
        <p14:creationId xmlns:p14="http://schemas.microsoft.com/office/powerpoint/2010/main" val="7625470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827584" y="1851670"/>
            <a:ext cx="705678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/>
              <a:t>As escolas cristãs devem almejar a aprendizagem significativa fundamentada no que é essencial. A tarefa </a:t>
            </a:r>
            <a:r>
              <a:rPr lang="pt-BR" sz="2800" dirty="0" smtClean="0"/>
              <a:t>do professor </a:t>
            </a:r>
            <a:r>
              <a:rPr lang="pt-BR" sz="2800" dirty="0"/>
              <a:t>é promover reflexão e ação, direcionando o objetivo ao conhecimento e o aluno a Deus.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1979712" y="915566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/>
              <a:t>Considerações Finais</a:t>
            </a:r>
          </a:p>
        </p:txBody>
      </p:sp>
    </p:spTree>
    <p:extLst>
      <p:ext uri="{BB962C8B-B14F-4D97-AF65-F5344CB8AC3E}">
        <p14:creationId xmlns:p14="http://schemas.microsoft.com/office/powerpoint/2010/main" val="33065927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1043608" y="1491630"/>
            <a:ext cx="705678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/>
              <a:t>Na interligação dos três processos discutidos nesse artigo, </a:t>
            </a:r>
            <a:r>
              <a:rPr lang="pt-BR" sz="2400" i="1" dirty="0"/>
              <a:t>ensinar-aprender-formar</a:t>
            </a:r>
            <a:r>
              <a:rPr lang="pt-BR" sz="2400" dirty="0"/>
              <a:t>, a palavra chave é </a:t>
            </a:r>
            <a:r>
              <a:rPr lang="pt-BR" sz="2400" b="1" dirty="0"/>
              <a:t>transferência</a:t>
            </a:r>
            <a:r>
              <a:rPr lang="pt-BR" sz="2400" dirty="0"/>
              <a:t>. É somente por meio dela que haverá possibilidade de se aplicar a filosofia na prática pedagógica, gerando modificações de comportamento e de atitudes. Portanto, vivenciar princípios e valores é incorporar sentido ao propósito final da educação redentiva.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1979712" y="699542"/>
            <a:ext cx="5688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/>
              <a:t>Considerações Finais</a:t>
            </a:r>
          </a:p>
        </p:txBody>
      </p:sp>
    </p:spTree>
    <p:extLst>
      <p:ext uri="{BB962C8B-B14F-4D97-AF65-F5344CB8AC3E}">
        <p14:creationId xmlns:p14="http://schemas.microsoft.com/office/powerpoint/2010/main" val="3505350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9686" y="1707654"/>
            <a:ext cx="2680692" cy="2680692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2087724" y="771550"/>
            <a:ext cx="55446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 smtClean="0"/>
              <a:t>PRESSUPOSTOS</a:t>
            </a:r>
            <a:endParaRPr lang="pt-BR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971600" y="2499742"/>
            <a:ext cx="720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/>
              <a:t>A implicação dessa afirmativa é que se Deus, Ser supremo, planejou a criação e a fez de maneira ordenada e simétrica, nós, seres em desenvolvimento, também precisamos </a:t>
            </a:r>
            <a:r>
              <a:rPr lang="pt-BR" sz="2400" dirty="0" smtClean="0"/>
              <a:t>planejar.</a:t>
            </a:r>
            <a:endParaRPr lang="pt-BR" sz="2400" dirty="0"/>
          </a:p>
        </p:txBody>
      </p:sp>
      <p:sp>
        <p:nvSpPr>
          <p:cNvPr id="2" name="CaixaDeTexto 1"/>
          <p:cNvSpPr txBox="1"/>
          <p:nvPr/>
        </p:nvSpPr>
        <p:spPr>
          <a:xfrm>
            <a:off x="683568" y="987574"/>
            <a:ext cx="77768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/>
              <a:t>Deus criou o Universo de maneira organizada</a:t>
            </a:r>
          </a:p>
        </p:txBody>
      </p:sp>
    </p:spTree>
    <p:extLst>
      <p:ext uri="{BB962C8B-B14F-4D97-AF65-F5344CB8AC3E}">
        <p14:creationId xmlns:p14="http://schemas.microsoft.com/office/powerpoint/2010/main" val="1359469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1079612" y="1563638"/>
            <a:ext cx="7200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dirty="0" smtClean="0"/>
              <a:t>Deus nos dotou de curiosidade natural; isso significa que Ele colocou em cada ser humano a vontade de aprender. Por isso, aprendemos de maneiras diferentes. Assimilarmos e processarmos as informações de formas </a:t>
            </a:r>
            <a:r>
              <a:rPr lang="pt-BR" sz="3200" dirty="0" smtClean="0"/>
              <a:t>diferentes.</a:t>
            </a:r>
            <a:endParaRPr lang="pt-BR" sz="3200" dirty="0"/>
          </a:p>
        </p:txBody>
      </p:sp>
      <p:sp>
        <p:nvSpPr>
          <p:cNvPr id="2" name="CaixaDeTexto 1"/>
          <p:cNvSpPr txBox="1"/>
          <p:nvPr/>
        </p:nvSpPr>
        <p:spPr>
          <a:xfrm>
            <a:off x="755576" y="771550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/>
              <a:t>Deus nos criou com mente curiosa</a:t>
            </a:r>
          </a:p>
        </p:txBody>
      </p:sp>
    </p:spTree>
    <p:extLst>
      <p:ext uri="{BB962C8B-B14F-4D97-AF65-F5344CB8AC3E}">
        <p14:creationId xmlns:p14="http://schemas.microsoft.com/office/powerpoint/2010/main" val="2341000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899592" y="1995686"/>
            <a:ext cx="7200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dirty="0" smtClean="0"/>
              <a:t>Visto que Deus criou seres com necessidades de sociabilização, é preciso que sejam organizados em grupos nas salas de aulas.</a:t>
            </a:r>
            <a:endParaRPr lang="pt-BR" sz="3200" dirty="0"/>
          </a:p>
        </p:txBody>
      </p:sp>
      <p:sp>
        <p:nvSpPr>
          <p:cNvPr id="2" name="CaixaDeTexto 1"/>
          <p:cNvSpPr txBox="1"/>
          <p:nvPr/>
        </p:nvSpPr>
        <p:spPr>
          <a:xfrm>
            <a:off x="611560" y="1059582"/>
            <a:ext cx="77768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/>
              <a:t>Deus nos criou como seres sociais</a:t>
            </a:r>
          </a:p>
        </p:txBody>
      </p:sp>
    </p:spTree>
    <p:extLst>
      <p:ext uri="{BB962C8B-B14F-4D97-AF65-F5344CB8AC3E}">
        <p14:creationId xmlns:p14="http://schemas.microsoft.com/office/powerpoint/2010/main" val="1942615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845603"/>
            <a:ext cx="81369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/>
              <a:t>Como tornar a filosofia educacional na escola prática e aplicável?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1979712" y="1920776"/>
            <a:ext cx="626469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pt-BR" sz="4400" dirty="0"/>
              <a:t>Planejamento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pt-BR" sz="4400" dirty="0"/>
              <a:t>Metodologia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pt-BR" sz="4400" dirty="0"/>
              <a:t>Interação</a:t>
            </a:r>
          </a:p>
        </p:txBody>
      </p:sp>
    </p:spTree>
    <p:extLst>
      <p:ext uri="{BB962C8B-B14F-4D97-AF65-F5344CB8AC3E}">
        <p14:creationId xmlns:p14="http://schemas.microsoft.com/office/powerpoint/2010/main" val="1034749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39552" y="1059582"/>
            <a:ext cx="813690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dirty="0"/>
              <a:t>O estilo de docência surge da interação professor- aluno-conhecimento e da articulação sobre os três tipos de processos: ensinar, formar e aprender. Assim, aplicando o conceito de contrato didático à educação cristã, obtém-se o seguinte esquema:</a:t>
            </a:r>
          </a:p>
        </p:txBody>
      </p:sp>
    </p:spTree>
    <p:extLst>
      <p:ext uri="{BB962C8B-B14F-4D97-AF65-F5344CB8AC3E}">
        <p14:creationId xmlns:p14="http://schemas.microsoft.com/office/powerpoint/2010/main" val="17212412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sorocaba.inf\Desktop\conhceidmo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771550"/>
            <a:ext cx="3816424" cy="3651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96165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331640" y="915566"/>
            <a:ext cx="640871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/>
              <a:t>Para Ellen G. White (2007, p. 230)</a:t>
            </a:r>
          </a:p>
          <a:p>
            <a:pPr algn="ctr"/>
            <a:r>
              <a:rPr lang="pt-BR" sz="2400" dirty="0"/>
              <a:t>“A educação que consiste no exercício da memória, com a tendência de descorçoar o pensamento independente, tem uma influência moral que é pouco tomada em conta. Ao sacrificar o estudante a faculdade de raciocinar e julgar por si mesmo, torna-se incapaz de discernir entre a verdade e o erro, e cai presa do engano. É facilmente levado a seguir tradições e costumes”.</a:t>
            </a:r>
          </a:p>
        </p:txBody>
      </p:sp>
    </p:spTree>
    <p:extLst>
      <p:ext uri="{BB962C8B-B14F-4D97-AF65-F5344CB8AC3E}">
        <p14:creationId xmlns:p14="http://schemas.microsoft.com/office/powerpoint/2010/main" val="36537158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608</Words>
  <Application>Microsoft Office PowerPoint</Application>
  <PresentationFormat>Apresentação na tela (16:9)</PresentationFormat>
  <Paragraphs>31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0" baseType="lpstr">
      <vt:lpstr>Arial</vt:lpstr>
      <vt:lpstr>Calibri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HILARY</dc:creator>
  <cp:lastModifiedBy>UNASP-HT - Elisangela Michelli Jacob</cp:lastModifiedBy>
  <cp:revision>19</cp:revision>
  <dcterms:created xsi:type="dcterms:W3CDTF">2019-01-24T18:23:03Z</dcterms:created>
  <dcterms:modified xsi:type="dcterms:W3CDTF">2020-02-19T19:20:38Z</dcterms:modified>
</cp:coreProperties>
</file>