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44"/>
  </p:normalViewPr>
  <p:slideViewPr>
    <p:cSldViewPr snapToGrid="0" snapToObjects="1">
      <p:cViewPr varScale="1">
        <p:scale>
          <a:sx n="90" d="100"/>
          <a:sy n="90" d="100"/>
        </p:scale>
        <p:origin x="23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5B415-1318-49F3-8526-5C69C9330C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26DB6B6-6811-480E-84C1-7FAD0D42347F}">
      <dgm:prSet/>
      <dgm:spPr/>
      <dgm:t>
        <a:bodyPr/>
        <a:lstStyle/>
        <a:p>
          <a:r>
            <a:rPr lang="pt-BR"/>
            <a:t>Modelo Dinâmico – doença - tratamento</a:t>
          </a:r>
          <a:endParaRPr lang="en-US"/>
        </a:p>
      </dgm:t>
    </dgm:pt>
    <dgm:pt modelId="{9C7887A6-44E4-4E98-A00A-3453E33EE3E0}" type="parTrans" cxnId="{60133662-7DB2-43E3-9423-2541D8394271}">
      <dgm:prSet/>
      <dgm:spPr/>
      <dgm:t>
        <a:bodyPr/>
        <a:lstStyle/>
        <a:p>
          <a:endParaRPr lang="en-US"/>
        </a:p>
      </dgm:t>
    </dgm:pt>
    <dgm:pt modelId="{A522077A-9650-45E9-9C81-8975A6510F46}" type="sibTrans" cxnId="{60133662-7DB2-43E3-9423-2541D8394271}">
      <dgm:prSet/>
      <dgm:spPr/>
      <dgm:t>
        <a:bodyPr/>
        <a:lstStyle/>
        <a:p>
          <a:endParaRPr lang="en-US"/>
        </a:p>
      </dgm:t>
    </dgm:pt>
    <dgm:pt modelId="{DAB081FC-3BDD-4992-9607-11E9A80FB302}">
      <dgm:prSet/>
      <dgm:spPr/>
      <dgm:t>
        <a:bodyPr/>
        <a:lstStyle/>
        <a:p>
          <a:r>
            <a:rPr lang="pt-BR"/>
            <a:t>Modelo Moral – Irresponsabilidade/pecado – Exortação a mudança</a:t>
          </a:r>
          <a:endParaRPr lang="en-US"/>
        </a:p>
      </dgm:t>
    </dgm:pt>
    <dgm:pt modelId="{B01601EF-7235-4163-8CB2-A896D6E7CC55}" type="parTrans" cxnId="{178EEE17-B8BF-416C-AFAA-11A8484E56E2}">
      <dgm:prSet/>
      <dgm:spPr/>
      <dgm:t>
        <a:bodyPr/>
        <a:lstStyle/>
        <a:p>
          <a:endParaRPr lang="en-US"/>
        </a:p>
      </dgm:t>
    </dgm:pt>
    <dgm:pt modelId="{F648656B-12E5-4EC1-B685-EA38F6E9153D}" type="sibTrans" cxnId="{178EEE17-B8BF-416C-AFAA-11A8484E56E2}">
      <dgm:prSet/>
      <dgm:spPr/>
      <dgm:t>
        <a:bodyPr/>
        <a:lstStyle/>
        <a:p>
          <a:endParaRPr lang="en-US"/>
        </a:p>
      </dgm:t>
    </dgm:pt>
    <dgm:pt modelId="{67EE90FB-85D9-4A13-9259-050037EA33DA}">
      <dgm:prSet/>
      <dgm:spPr/>
      <dgm:t>
        <a:bodyPr/>
        <a:lstStyle/>
        <a:p>
          <a:r>
            <a:rPr lang="pt-BR"/>
            <a:t>Modelo Afetivo – Solidão – Afirmação / Auto-expressão</a:t>
          </a:r>
          <a:endParaRPr lang="en-US"/>
        </a:p>
      </dgm:t>
    </dgm:pt>
    <dgm:pt modelId="{547051CC-2CB2-459B-B6FD-FA350E6EC8D4}" type="parTrans" cxnId="{F74CB23E-290D-407B-B87E-CF451907979E}">
      <dgm:prSet/>
      <dgm:spPr/>
      <dgm:t>
        <a:bodyPr/>
        <a:lstStyle/>
        <a:p>
          <a:endParaRPr lang="en-US"/>
        </a:p>
      </dgm:t>
    </dgm:pt>
    <dgm:pt modelId="{5CEDA5E0-0653-4B92-B41B-2DA056694A85}" type="sibTrans" cxnId="{F74CB23E-290D-407B-B87E-CF451907979E}">
      <dgm:prSet/>
      <dgm:spPr/>
      <dgm:t>
        <a:bodyPr/>
        <a:lstStyle/>
        <a:p>
          <a:endParaRPr lang="en-US"/>
        </a:p>
      </dgm:t>
    </dgm:pt>
    <dgm:pt modelId="{B32CA618-4EC1-423E-83FE-911FBF020C01}" type="pres">
      <dgm:prSet presAssocID="{CE65B415-1318-49F3-8526-5C69C9330CEC}" presName="root" presStyleCnt="0">
        <dgm:presLayoutVars>
          <dgm:dir/>
          <dgm:resizeHandles val="exact"/>
        </dgm:presLayoutVars>
      </dgm:prSet>
      <dgm:spPr/>
    </dgm:pt>
    <dgm:pt modelId="{71648E1E-DA47-4C6C-9C9B-0292D744052B}" type="pres">
      <dgm:prSet presAssocID="{526DB6B6-6811-480E-84C1-7FAD0D42347F}" presName="compNode" presStyleCnt="0"/>
      <dgm:spPr/>
    </dgm:pt>
    <dgm:pt modelId="{BD16A802-A780-4F15-998D-38C3A811579C}" type="pres">
      <dgm:prSet presAssocID="{526DB6B6-6811-480E-84C1-7FAD0D42347F}" presName="bgRect" presStyleLbl="bgShp" presStyleIdx="0" presStyleCnt="3"/>
      <dgm:spPr/>
    </dgm:pt>
    <dgm:pt modelId="{B5C3E889-9C0E-4D7F-9F2D-05D7D0021931}" type="pres">
      <dgm:prSet presAssocID="{526DB6B6-6811-480E-84C1-7FAD0D42347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0BDEE9A5-C2C3-4282-B843-A24BF9D279A3}" type="pres">
      <dgm:prSet presAssocID="{526DB6B6-6811-480E-84C1-7FAD0D42347F}" presName="spaceRect" presStyleCnt="0"/>
      <dgm:spPr/>
    </dgm:pt>
    <dgm:pt modelId="{103D46F2-B4D7-4B1A-AFFC-A992494E19AC}" type="pres">
      <dgm:prSet presAssocID="{526DB6B6-6811-480E-84C1-7FAD0D42347F}" presName="parTx" presStyleLbl="revTx" presStyleIdx="0" presStyleCnt="3">
        <dgm:presLayoutVars>
          <dgm:chMax val="0"/>
          <dgm:chPref val="0"/>
        </dgm:presLayoutVars>
      </dgm:prSet>
      <dgm:spPr/>
    </dgm:pt>
    <dgm:pt modelId="{63358BB7-C8ED-4D10-9B90-1C03934C41D6}" type="pres">
      <dgm:prSet presAssocID="{A522077A-9650-45E9-9C81-8975A6510F46}" presName="sibTrans" presStyleCnt="0"/>
      <dgm:spPr/>
    </dgm:pt>
    <dgm:pt modelId="{5824A99C-084C-48FE-AF30-8DB9E921CE8A}" type="pres">
      <dgm:prSet presAssocID="{DAB081FC-3BDD-4992-9607-11E9A80FB302}" presName="compNode" presStyleCnt="0"/>
      <dgm:spPr/>
    </dgm:pt>
    <dgm:pt modelId="{17D61F74-50BB-49E1-BD21-5F6E0550C291}" type="pres">
      <dgm:prSet presAssocID="{DAB081FC-3BDD-4992-9607-11E9A80FB302}" presName="bgRect" presStyleLbl="bgShp" presStyleIdx="1" presStyleCnt="3"/>
      <dgm:spPr/>
    </dgm:pt>
    <dgm:pt modelId="{75E3A269-4788-4884-8534-6B2D6B4CD736}" type="pres">
      <dgm:prSet presAssocID="{DAB081FC-3BDD-4992-9607-11E9A80FB3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CCEF350-1432-40B8-B193-1C21FAA98AF2}" type="pres">
      <dgm:prSet presAssocID="{DAB081FC-3BDD-4992-9607-11E9A80FB302}" presName="spaceRect" presStyleCnt="0"/>
      <dgm:spPr/>
    </dgm:pt>
    <dgm:pt modelId="{F5F846F4-EC89-448B-A8F5-3AB7C17F38C1}" type="pres">
      <dgm:prSet presAssocID="{DAB081FC-3BDD-4992-9607-11E9A80FB302}" presName="parTx" presStyleLbl="revTx" presStyleIdx="1" presStyleCnt="3">
        <dgm:presLayoutVars>
          <dgm:chMax val="0"/>
          <dgm:chPref val="0"/>
        </dgm:presLayoutVars>
      </dgm:prSet>
      <dgm:spPr/>
    </dgm:pt>
    <dgm:pt modelId="{701EF4C4-6F6E-43CA-BCCD-DB320AE0F0B0}" type="pres">
      <dgm:prSet presAssocID="{F648656B-12E5-4EC1-B685-EA38F6E9153D}" presName="sibTrans" presStyleCnt="0"/>
      <dgm:spPr/>
    </dgm:pt>
    <dgm:pt modelId="{E6DDFED0-D5F3-4C66-9567-208883066AC6}" type="pres">
      <dgm:prSet presAssocID="{67EE90FB-85D9-4A13-9259-050037EA33DA}" presName="compNode" presStyleCnt="0"/>
      <dgm:spPr/>
    </dgm:pt>
    <dgm:pt modelId="{D420885B-840E-4963-8477-B10E634877E0}" type="pres">
      <dgm:prSet presAssocID="{67EE90FB-85D9-4A13-9259-050037EA33DA}" presName="bgRect" presStyleLbl="bgShp" presStyleIdx="2" presStyleCnt="3"/>
      <dgm:spPr/>
    </dgm:pt>
    <dgm:pt modelId="{C5A0931A-53CA-45CC-AF01-2A55837B2B6F}" type="pres">
      <dgm:prSet presAssocID="{67EE90FB-85D9-4A13-9259-050037EA33D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70285B1A-9C73-40CB-88E4-83AC593386A5}" type="pres">
      <dgm:prSet presAssocID="{67EE90FB-85D9-4A13-9259-050037EA33DA}" presName="spaceRect" presStyleCnt="0"/>
      <dgm:spPr/>
    </dgm:pt>
    <dgm:pt modelId="{D07B835F-7639-4BC6-AF1B-6B82038D7C82}" type="pres">
      <dgm:prSet presAssocID="{67EE90FB-85D9-4A13-9259-050037EA33D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8EEE17-B8BF-416C-AFAA-11A8484E56E2}" srcId="{CE65B415-1318-49F3-8526-5C69C9330CEC}" destId="{DAB081FC-3BDD-4992-9607-11E9A80FB302}" srcOrd="1" destOrd="0" parTransId="{B01601EF-7235-4163-8CB2-A896D6E7CC55}" sibTransId="{F648656B-12E5-4EC1-B685-EA38F6E9153D}"/>
    <dgm:cxn modelId="{F74CB23E-290D-407B-B87E-CF451907979E}" srcId="{CE65B415-1318-49F3-8526-5C69C9330CEC}" destId="{67EE90FB-85D9-4A13-9259-050037EA33DA}" srcOrd="2" destOrd="0" parTransId="{547051CC-2CB2-459B-B6FD-FA350E6EC8D4}" sibTransId="{5CEDA5E0-0653-4B92-B41B-2DA056694A85}"/>
    <dgm:cxn modelId="{7D02D358-6A67-49CE-A501-C4381936B968}" type="presOf" srcId="{CE65B415-1318-49F3-8526-5C69C9330CEC}" destId="{B32CA618-4EC1-423E-83FE-911FBF020C01}" srcOrd="0" destOrd="0" presId="urn:microsoft.com/office/officeart/2018/2/layout/IconVerticalSolidList"/>
    <dgm:cxn modelId="{60133662-7DB2-43E3-9423-2541D8394271}" srcId="{CE65B415-1318-49F3-8526-5C69C9330CEC}" destId="{526DB6B6-6811-480E-84C1-7FAD0D42347F}" srcOrd="0" destOrd="0" parTransId="{9C7887A6-44E4-4E98-A00A-3453E33EE3E0}" sibTransId="{A522077A-9650-45E9-9C81-8975A6510F46}"/>
    <dgm:cxn modelId="{B78B5EC4-8E9C-4D49-B84E-D3998460A2F3}" type="presOf" srcId="{DAB081FC-3BDD-4992-9607-11E9A80FB302}" destId="{F5F846F4-EC89-448B-A8F5-3AB7C17F38C1}" srcOrd="0" destOrd="0" presId="urn:microsoft.com/office/officeart/2018/2/layout/IconVerticalSolidList"/>
    <dgm:cxn modelId="{D68F01F0-9262-4577-A7C8-23AC8B3E564C}" type="presOf" srcId="{67EE90FB-85D9-4A13-9259-050037EA33DA}" destId="{D07B835F-7639-4BC6-AF1B-6B82038D7C82}" srcOrd="0" destOrd="0" presId="urn:microsoft.com/office/officeart/2018/2/layout/IconVerticalSolidList"/>
    <dgm:cxn modelId="{A5FFF5F7-3E3B-4867-B64B-E38ABE2A676B}" type="presOf" srcId="{526DB6B6-6811-480E-84C1-7FAD0D42347F}" destId="{103D46F2-B4D7-4B1A-AFFC-A992494E19AC}" srcOrd="0" destOrd="0" presId="urn:microsoft.com/office/officeart/2018/2/layout/IconVerticalSolidList"/>
    <dgm:cxn modelId="{1968347F-1E3F-4F64-85B4-3AA1A957B8ED}" type="presParOf" srcId="{B32CA618-4EC1-423E-83FE-911FBF020C01}" destId="{71648E1E-DA47-4C6C-9C9B-0292D744052B}" srcOrd="0" destOrd="0" presId="urn:microsoft.com/office/officeart/2018/2/layout/IconVerticalSolidList"/>
    <dgm:cxn modelId="{45D87653-2037-4777-A26F-E7B8B239C5DB}" type="presParOf" srcId="{71648E1E-DA47-4C6C-9C9B-0292D744052B}" destId="{BD16A802-A780-4F15-998D-38C3A811579C}" srcOrd="0" destOrd="0" presId="urn:microsoft.com/office/officeart/2018/2/layout/IconVerticalSolidList"/>
    <dgm:cxn modelId="{BDB5F7F1-5C6F-43DD-8B5F-2133530E14AD}" type="presParOf" srcId="{71648E1E-DA47-4C6C-9C9B-0292D744052B}" destId="{B5C3E889-9C0E-4D7F-9F2D-05D7D0021931}" srcOrd="1" destOrd="0" presId="urn:microsoft.com/office/officeart/2018/2/layout/IconVerticalSolidList"/>
    <dgm:cxn modelId="{1CB41901-702C-4C06-B472-748E804E6D47}" type="presParOf" srcId="{71648E1E-DA47-4C6C-9C9B-0292D744052B}" destId="{0BDEE9A5-C2C3-4282-B843-A24BF9D279A3}" srcOrd="2" destOrd="0" presId="urn:microsoft.com/office/officeart/2018/2/layout/IconVerticalSolidList"/>
    <dgm:cxn modelId="{B4E4527D-1518-4BBF-BCCB-1BA2E56EBCB6}" type="presParOf" srcId="{71648E1E-DA47-4C6C-9C9B-0292D744052B}" destId="{103D46F2-B4D7-4B1A-AFFC-A992494E19AC}" srcOrd="3" destOrd="0" presId="urn:microsoft.com/office/officeart/2018/2/layout/IconVerticalSolidList"/>
    <dgm:cxn modelId="{252D045A-06F2-4E65-A10C-52334E2ABB67}" type="presParOf" srcId="{B32CA618-4EC1-423E-83FE-911FBF020C01}" destId="{63358BB7-C8ED-4D10-9B90-1C03934C41D6}" srcOrd="1" destOrd="0" presId="urn:microsoft.com/office/officeart/2018/2/layout/IconVerticalSolidList"/>
    <dgm:cxn modelId="{400CF50D-F4FE-442E-868E-A5FAA0CD5EB5}" type="presParOf" srcId="{B32CA618-4EC1-423E-83FE-911FBF020C01}" destId="{5824A99C-084C-48FE-AF30-8DB9E921CE8A}" srcOrd="2" destOrd="0" presId="urn:microsoft.com/office/officeart/2018/2/layout/IconVerticalSolidList"/>
    <dgm:cxn modelId="{DFA24753-7837-44CE-8898-AFA6E1BF7017}" type="presParOf" srcId="{5824A99C-084C-48FE-AF30-8DB9E921CE8A}" destId="{17D61F74-50BB-49E1-BD21-5F6E0550C291}" srcOrd="0" destOrd="0" presId="urn:microsoft.com/office/officeart/2018/2/layout/IconVerticalSolidList"/>
    <dgm:cxn modelId="{FA484D23-4FB2-4DB7-8FBC-ABF299652011}" type="presParOf" srcId="{5824A99C-084C-48FE-AF30-8DB9E921CE8A}" destId="{75E3A269-4788-4884-8534-6B2D6B4CD736}" srcOrd="1" destOrd="0" presId="urn:microsoft.com/office/officeart/2018/2/layout/IconVerticalSolidList"/>
    <dgm:cxn modelId="{1AB48F64-8027-4C7D-A8FD-E11EA34DC4D6}" type="presParOf" srcId="{5824A99C-084C-48FE-AF30-8DB9E921CE8A}" destId="{3CCEF350-1432-40B8-B193-1C21FAA98AF2}" srcOrd="2" destOrd="0" presId="urn:microsoft.com/office/officeart/2018/2/layout/IconVerticalSolidList"/>
    <dgm:cxn modelId="{8855FA9A-468E-4173-A660-FDF1C1F4C371}" type="presParOf" srcId="{5824A99C-084C-48FE-AF30-8DB9E921CE8A}" destId="{F5F846F4-EC89-448B-A8F5-3AB7C17F38C1}" srcOrd="3" destOrd="0" presId="urn:microsoft.com/office/officeart/2018/2/layout/IconVerticalSolidList"/>
    <dgm:cxn modelId="{77702E74-4B70-4007-8664-4AC47312FAD3}" type="presParOf" srcId="{B32CA618-4EC1-423E-83FE-911FBF020C01}" destId="{701EF4C4-6F6E-43CA-BCCD-DB320AE0F0B0}" srcOrd="3" destOrd="0" presId="urn:microsoft.com/office/officeart/2018/2/layout/IconVerticalSolidList"/>
    <dgm:cxn modelId="{102B6814-DB4D-451A-95A3-C19DDFA21601}" type="presParOf" srcId="{B32CA618-4EC1-423E-83FE-911FBF020C01}" destId="{E6DDFED0-D5F3-4C66-9567-208883066AC6}" srcOrd="4" destOrd="0" presId="urn:microsoft.com/office/officeart/2018/2/layout/IconVerticalSolidList"/>
    <dgm:cxn modelId="{7B53C212-8CC9-438E-868C-BF70F6614AF4}" type="presParOf" srcId="{E6DDFED0-D5F3-4C66-9567-208883066AC6}" destId="{D420885B-840E-4963-8477-B10E634877E0}" srcOrd="0" destOrd="0" presId="urn:microsoft.com/office/officeart/2018/2/layout/IconVerticalSolidList"/>
    <dgm:cxn modelId="{DFDF27DF-FCA8-4BAE-A26A-3A264C6B4E1C}" type="presParOf" srcId="{E6DDFED0-D5F3-4C66-9567-208883066AC6}" destId="{C5A0931A-53CA-45CC-AF01-2A55837B2B6F}" srcOrd="1" destOrd="0" presId="urn:microsoft.com/office/officeart/2018/2/layout/IconVerticalSolidList"/>
    <dgm:cxn modelId="{7CCD0CCF-4957-4C97-B9CA-86D22AECC6A0}" type="presParOf" srcId="{E6DDFED0-D5F3-4C66-9567-208883066AC6}" destId="{70285B1A-9C73-40CB-88E4-83AC593386A5}" srcOrd="2" destOrd="0" presId="urn:microsoft.com/office/officeart/2018/2/layout/IconVerticalSolidList"/>
    <dgm:cxn modelId="{6D1D3645-8E7A-459C-A2B9-1484B19DED9C}" type="presParOf" srcId="{E6DDFED0-D5F3-4C66-9567-208883066AC6}" destId="{D07B835F-7639-4BC6-AF1B-6B82038D7C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6A802-A780-4F15-998D-38C3A811579C}">
      <dsp:nvSpPr>
        <dsp:cNvPr id="0" name=""/>
        <dsp:cNvSpPr/>
      </dsp:nvSpPr>
      <dsp:spPr>
        <a:xfrm>
          <a:off x="0" y="629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3E889-9C0E-4D7F-9F2D-05D7D0021931}">
      <dsp:nvSpPr>
        <dsp:cNvPr id="0" name=""/>
        <dsp:cNvSpPr/>
      </dsp:nvSpPr>
      <dsp:spPr>
        <a:xfrm>
          <a:off x="445607" y="332073"/>
          <a:ext cx="810195" cy="8101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D46F2-B4D7-4B1A-AFFC-A992494E19AC}">
      <dsp:nvSpPr>
        <dsp:cNvPr id="0" name=""/>
        <dsp:cNvSpPr/>
      </dsp:nvSpPr>
      <dsp:spPr>
        <a:xfrm>
          <a:off x="1701410" y="629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Modelo Dinâmico – doença - tratamento</a:t>
          </a:r>
          <a:endParaRPr lang="en-US" sz="2500" kern="1200"/>
        </a:p>
      </dsp:txBody>
      <dsp:txXfrm>
        <a:off x="1701410" y="629"/>
        <a:ext cx="5416507" cy="1473082"/>
      </dsp:txXfrm>
    </dsp:sp>
    <dsp:sp modelId="{17D61F74-50BB-49E1-BD21-5F6E0550C291}">
      <dsp:nvSpPr>
        <dsp:cNvPr id="0" name=""/>
        <dsp:cNvSpPr/>
      </dsp:nvSpPr>
      <dsp:spPr>
        <a:xfrm>
          <a:off x="0" y="1841983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3A269-4788-4884-8534-6B2D6B4CD736}">
      <dsp:nvSpPr>
        <dsp:cNvPr id="0" name=""/>
        <dsp:cNvSpPr/>
      </dsp:nvSpPr>
      <dsp:spPr>
        <a:xfrm>
          <a:off x="445607" y="2173426"/>
          <a:ext cx="810195" cy="8101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846F4-EC89-448B-A8F5-3AB7C17F38C1}">
      <dsp:nvSpPr>
        <dsp:cNvPr id="0" name=""/>
        <dsp:cNvSpPr/>
      </dsp:nvSpPr>
      <dsp:spPr>
        <a:xfrm>
          <a:off x="1701410" y="1841983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Modelo Moral – Irresponsabilidade/pecado – Exortação a mudança</a:t>
          </a:r>
          <a:endParaRPr lang="en-US" sz="2500" kern="1200"/>
        </a:p>
      </dsp:txBody>
      <dsp:txXfrm>
        <a:off x="1701410" y="1841983"/>
        <a:ext cx="5416507" cy="1473082"/>
      </dsp:txXfrm>
    </dsp:sp>
    <dsp:sp modelId="{D420885B-840E-4963-8477-B10E634877E0}">
      <dsp:nvSpPr>
        <dsp:cNvPr id="0" name=""/>
        <dsp:cNvSpPr/>
      </dsp:nvSpPr>
      <dsp:spPr>
        <a:xfrm>
          <a:off x="0" y="3683336"/>
          <a:ext cx="7117918" cy="147308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0931A-53CA-45CC-AF01-2A55837B2B6F}">
      <dsp:nvSpPr>
        <dsp:cNvPr id="0" name=""/>
        <dsp:cNvSpPr/>
      </dsp:nvSpPr>
      <dsp:spPr>
        <a:xfrm>
          <a:off x="445607" y="4014780"/>
          <a:ext cx="810195" cy="8101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B835F-7639-4BC6-AF1B-6B82038D7C82}">
      <dsp:nvSpPr>
        <dsp:cNvPr id="0" name=""/>
        <dsp:cNvSpPr/>
      </dsp:nvSpPr>
      <dsp:spPr>
        <a:xfrm>
          <a:off x="1701410" y="3683336"/>
          <a:ext cx="5416507" cy="1473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901" tIns="155901" rIns="155901" bIns="1559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Modelo Afetivo – Solidão – Afirmação / Auto-expressão</a:t>
          </a:r>
          <a:endParaRPr lang="en-US" sz="2500" kern="1200"/>
        </a:p>
      </dsp:txBody>
      <dsp:txXfrm>
        <a:off x="1701410" y="3683336"/>
        <a:ext cx="5416507" cy="147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C06B2-DCAE-044F-8687-954423629936}" type="datetimeFigureOut">
              <a:rPr lang="pt-BR" smtClean="0"/>
              <a:t>26/01/2022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B1352-B91A-AC42-97FE-D09BCB7AD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1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B1352-B91A-AC42-97FE-D09BCB7ADCD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28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1/26/22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5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1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2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7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1/26/22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‹nº›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21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iaonline.com.br/acf/hb/3/13+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D7050A3-B1DE-4865-BAE7-B35015408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401EF1-C054-4118-87E7-1621168AD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043840-96B3-BA4B-A0FB-1ACD6B82F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1122363"/>
            <a:ext cx="5047488" cy="2387600"/>
          </a:xfrm>
        </p:spPr>
        <p:txBody>
          <a:bodyPr>
            <a:normAutofit/>
          </a:bodyPr>
          <a:lstStyle/>
          <a:p>
            <a:pPr algn="l"/>
            <a:r>
              <a:rPr lang="pt-BR"/>
              <a:t>Aconselhamento e Intervenção em crises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D1E628-9296-0248-9B72-69AE0B515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3602038"/>
            <a:ext cx="5047488" cy="1655762"/>
          </a:xfrm>
        </p:spPr>
        <p:txBody>
          <a:bodyPr>
            <a:normAutofit/>
          </a:bodyPr>
          <a:lstStyle/>
          <a:p>
            <a:pPr algn="l"/>
            <a:endParaRPr lang="pt-BR"/>
          </a:p>
        </p:txBody>
      </p:sp>
      <p:grpSp>
        <p:nvGrpSpPr>
          <p:cNvPr id="30" name="decorative circles">
            <a:extLst>
              <a:ext uri="{FF2B5EF4-FFF2-40B4-BE49-F238E27FC236}">
                <a16:creationId xmlns:a16="http://schemas.microsoft.com/office/drawing/2014/main" id="{499E7689-E646-4066-9AD0-62F46B462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AFEBC98-1CAB-474C-8458-BEB70D8F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C1741FF-E9EA-44E7-90AD-0009B23D9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41A188E-5A43-4269-BD7A-89A6C8F3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D6BB9FB-66A8-4DC7-BE6D-04F08DFF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9D76882-E899-4E4C-8818-FDEA473A7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54A0F3E-6D48-463C-A30A-81C0CEFE3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" r="-2" b="-2"/>
          <a:stretch/>
        </p:blipFill>
        <p:spPr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439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50" name="Picture 2" descr="14 Dicas Sobre Inteligência Emocional para o Corretor de Imóveis">
            <a:extLst>
              <a:ext uri="{FF2B5EF4-FFF2-40B4-BE49-F238E27FC236}">
                <a16:creationId xmlns:a16="http://schemas.microsoft.com/office/drawing/2014/main" id="{8CD3EABB-F8D3-B34F-9B7E-FCCC6A717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8" r="2" b="3523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3CC515-EB95-C64B-A0B5-888A76184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65846"/>
            <a:ext cx="4887458" cy="36106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avaliar os recursos pessoais existentes e que podem ser desenvolvidos para resolver o problema;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384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74" name="Picture 2" descr="8 passos para melhorar o seu Marketing Pessoal - Transamerica Expo Center">
            <a:extLst>
              <a:ext uri="{FF2B5EF4-FFF2-40B4-BE49-F238E27FC236}">
                <a16:creationId xmlns:a16="http://schemas.microsoft.com/office/drawing/2014/main" id="{D3E86A59-7B71-D743-9A8A-41DC1C242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" r="5356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1C5EA6-7271-8741-B724-74931580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65846"/>
            <a:ext cx="4887458" cy="36106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rgbClr val="FFFFFF"/>
                </a:solidFill>
              </a:rPr>
              <a:t>definição do potencial de mudança dessas condições e atitudes pessoais;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141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A responsabilidade civil e sua relação com a terceira lei de Newton">
            <a:extLst>
              <a:ext uri="{FF2B5EF4-FFF2-40B4-BE49-F238E27FC236}">
                <a16:creationId xmlns:a16="http://schemas.microsoft.com/office/drawing/2014/main" id="{8587FFA3-5BDD-FF4B-86D6-57AD9C2F1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r="30297" b="-1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5764A42-071E-FA48-A79C-CC76E5C4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06" y="1122363"/>
            <a:ext cx="706373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>
                <a:solidFill>
                  <a:srgbClr val="FFFFFF"/>
                </a:solidFill>
              </a:rPr>
              <a:t>Utilização de ações específicas e que podem contribuir para o processo de mudança e/ou transformação referente ao problema relatado.</a:t>
            </a:r>
          </a:p>
        </p:txBody>
      </p:sp>
    </p:spTree>
    <p:extLst>
      <p:ext uri="{BB962C8B-B14F-4D97-AF65-F5344CB8AC3E}">
        <p14:creationId xmlns:p14="http://schemas.microsoft.com/office/powerpoint/2010/main" val="454904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4DA5F-579F-5045-9357-585DFC82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CF601B-300A-034F-99C9-F92C5D2B2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pepsic.bvsalud.org</a:t>
            </a:r>
            <a:r>
              <a:rPr lang="pt-BR" dirty="0"/>
              <a:t>/</a:t>
            </a:r>
            <a:r>
              <a:rPr lang="pt-BR" dirty="0" err="1"/>
              <a:t>scielo.php?script</a:t>
            </a:r>
            <a:r>
              <a:rPr lang="pt-BR" dirty="0"/>
              <a:t>=</a:t>
            </a:r>
            <a:r>
              <a:rPr lang="pt-BR" dirty="0" err="1"/>
              <a:t>sci_arttext&amp;pid</a:t>
            </a:r>
            <a:r>
              <a:rPr lang="pt-BR" dirty="0"/>
              <a:t>=S1983-34822014000100002</a:t>
            </a:r>
          </a:p>
        </p:txBody>
      </p:sp>
    </p:spTree>
    <p:extLst>
      <p:ext uri="{BB962C8B-B14F-4D97-AF65-F5344CB8AC3E}">
        <p14:creationId xmlns:p14="http://schemas.microsoft.com/office/powerpoint/2010/main" val="1010998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122" name="Picture 2" descr="Gêneros Literários da Bíblia - Fabra">
            <a:extLst>
              <a:ext uri="{FF2B5EF4-FFF2-40B4-BE49-F238E27FC236}">
                <a16:creationId xmlns:a16="http://schemas.microsoft.com/office/drawing/2014/main" id="{5A8593C1-3C91-CB4F-8B18-235FBDEDA8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 b="625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5CCF85-26E1-A847-9284-30DDDF77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Aconselhamento Bíblico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 descr="Formação: Por que dedicar um mês à Bíblia? | Paróquia Nossa Senhora da  Glória">
            <a:extLst>
              <a:ext uri="{FF2B5EF4-FFF2-40B4-BE49-F238E27FC236}">
                <a16:creationId xmlns:a16="http://schemas.microsoft.com/office/drawing/2014/main" id="{4100E3C8-0F3B-9440-A5F8-4823AB51D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" r="-1" b="-1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59B266A-D6B7-6648-911F-F90DEBB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24938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3600" dirty="0">
                <a:solidFill>
                  <a:srgbClr val="FFFFFF"/>
                </a:solidFill>
              </a:rPr>
              <a:t>Antes, exortai-vos uns aos outros todos os dias, durante o tempo que se chama Hoje, para que nenhum de vós se endureça pelo engano do pecado;</a:t>
            </a:r>
            <a:br>
              <a:rPr lang="pt-BR" sz="3600" dirty="0">
                <a:solidFill>
                  <a:srgbClr val="FFFFFF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46AC1E-5555-7244-BD31-BFDFBD5D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2" y="3429000"/>
            <a:ext cx="5782804" cy="2333562"/>
          </a:xfrm>
        </p:spPr>
        <p:txBody>
          <a:bodyPr anchor="t">
            <a:normAutofit/>
          </a:bodyPr>
          <a:lstStyle/>
          <a:p>
            <a:pPr algn="ctr"/>
            <a:br>
              <a:rPr lang="pt-BR" sz="1800" dirty="0">
                <a:solidFill>
                  <a:srgbClr val="FFFFFF"/>
                </a:solidFill>
              </a:rPr>
            </a:br>
            <a:r>
              <a:rPr lang="pt-BR" sz="1800" dirty="0">
                <a:solidFill>
                  <a:srgbClr val="FFFFFF"/>
                </a:solidFill>
                <a:hlinkClick r:id="rId3"/>
              </a:rPr>
              <a:t>Hebreus 3:13</a:t>
            </a:r>
            <a:endParaRPr lang="pt-BR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12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0" name="Picture 2" descr="A relação entre o Antigo e o Novo Testamento">
            <a:extLst>
              <a:ext uri="{FF2B5EF4-FFF2-40B4-BE49-F238E27FC236}">
                <a16:creationId xmlns:a16="http://schemas.microsoft.com/office/drawing/2014/main" id="{11504BD5-A377-8F4F-8F4E-E7FEFBD6A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r="-1" b="16363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C07D60B-DA1A-084B-AB05-B6830F1F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281" y="777240"/>
            <a:ext cx="6676245" cy="24938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3600" dirty="0">
                <a:solidFill>
                  <a:srgbClr val="FFFFFF"/>
                </a:solidFill>
              </a:rPr>
              <a:t>E certo estou, meus irmãos, sim, eu mesmo, a vosso respeito, de que estais possuídos de bondade, cheios de todo o conhecimento, aptos para vos admoestardes uns aos outros</a:t>
            </a:r>
            <a:endParaRPr lang="pt-BR" sz="4400" dirty="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4FDDFA-8693-1949-AD53-CC7DB8728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722" y="3429000"/>
            <a:ext cx="5782804" cy="2333562"/>
          </a:xfrm>
        </p:spPr>
        <p:txBody>
          <a:bodyPr anchor="t">
            <a:normAutofit/>
          </a:bodyPr>
          <a:lstStyle/>
          <a:p>
            <a:pPr algn="ctr"/>
            <a:r>
              <a:rPr lang="pt-BR" sz="1800" b="1" dirty="0">
                <a:solidFill>
                  <a:srgbClr val="FFFFFF"/>
                </a:solidFill>
              </a:rPr>
              <a:t>Romanos 15.14</a:t>
            </a:r>
            <a:r>
              <a:rPr lang="pt-BR" sz="1800" dirty="0">
                <a:solidFill>
                  <a:srgbClr val="FFFFFF"/>
                </a:solidFill>
              </a:rPr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66030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5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7818AA9-82F7-46F6-8A83-1A6258163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 descr="Ajudando alguém com depressão | Familia">
            <a:extLst>
              <a:ext uri="{FF2B5EF4-FFF2-40B4-BE49-F238E27FC236}">
                <a16:creationId xmlns:a16="http://schemas.microsoft.com/office/drawing/2014/main" id="{14CB04DF-C984-2944-8D33-67686AEC90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6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A relação entre o Antigo e o Novo Testamento">
            <a:extLst>
              <a:ext uri="{FF2B5EF4-FFF2-40B4-BE49-F238E27FC236}">
                <a16:creationId xmlns:a16="http://schemas.microsoft.com/office/drawing/2014/main" id="{AFEFE105-8D81-F042-BBC8-BDCF80FF4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r="-1" b="16363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0DEA072-5C1E-A44E-8897-6293FBB3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37" y="3970459"/>
            <a:ext cx="5782804" cy="24938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4400" dirty="0">
                <a:solidFill>
                  <a:srgbClr val="FFFFFF"/>
                </a:solidFill>
              </a:rPr>
              <a:t>Porque um menino nos nasceu,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um filho nos foi dado,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e o governo está sobre os seus ombros.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E ele será chamado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Maravilhoso Conselheiro, Deus Podero­so,</a:t>
            </a:r>
            <a:br>
              <a:rPr lang="pt-BR" sz="4400" dirty="0">
                <a:solidFill>
                  <a:srgbClr val="FFFFFF"/>
                </a:solidFill>
              </a:rPr>
            </a:br>
            <a:r>
              <a:rPr lang="pt-BR" sz="4400" dirty="0">
                <a:solidFill>
                  <a:srgbClr val="FFFFFF"/>
                </a:solidFill>
              </a:rPr>
              <a:t>Pai Eterno, Príncipe da Paz. Isaías 9:6</a:t>
            </a:r>
            <a:br>
              <a:rPr lang="pt-BR" sz="4400" dirty="0">
                <a:solidFill>
                  <a:srgbClr val="FFFFFF"/>
                </a:solidFill>
              </a:rPr>
            </a:br>
            <a:endParaRPr lang="pt-BR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2" descr="A relação entre o Antigo e o Novo Testamento">
            <a:extLst>
              <a:ext uri="{FF2B5EF4-FFF2-40B4-BE49-F238E27FC236}">
                <a16:creationId xmlns:a16="http://schemas.microsoft.com/office/drawing/2014/main" id="{AFEFE105-8D81-F042-BBC8-BDCF80FF4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7" r="-1" b="16363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0DEA072-5C1E-A44E-8897-6293FBB3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445" y="1404278"/>
            <a:ext cx="5782804" cy="249387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4400" dirty="0">
                <a:solidFill>
                  <a:srgbClr val="FFFFFF"/>
                </a:solidFill>
              </a:rPr>
              <a:t>Instruir-te-ei e te ensinarei o caminho que deves seguir, e sobre minhas vistas te darei conselhos. Salmos 32:8</a:t>
            </a:r>
          </a:p>
        </p:txBody>
      </p:sp>
    </p:spTree>
    <p:extLst>
      <p:ext uri="{BB962C8B-B14F-4D97-AF65-F5344CB8AC3E}">
        <p14:creationId xmlns:p14="http://schemas.microsoft.com/office/powerpoint/2010/main" val="26502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Cadeado com um coração romântico">
            <a:extLst>
              <a:ext uri="{FF2B5EF4-FFF2-40B4-BE49-F238E27FC236}">
                <a16:creationId xmlns:a16="http://schemas.microsoft.com/office/drawing/2014/main" id="{9D6B5EA6-875D-444F-9C15-97817BCC0E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5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34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0FE51D8-943A-3249-8CCB-B9BB0FB5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06" y="1122363"/>
            <a:ext cx="706373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Tudo passa pelos relacionamentos</a:t>
            </a:r>
          </a:p>
        </p:txBody>
      </p:sp>
    </p:spTree>
    <p:extLst>
      <p:ext uri="{BB962C8B-B14F-4D97-AF65-F5344CB8AC3E}">
        <p14:creationId xmlns:p14="http://schemas.microsoft.com/office/powerpoint/2010/main" val="2992629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B8D17-C9C4-DB4A-99D9-EDBC2920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EF2AA1-D7A9-4947-BF31-7B6F1E6FC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582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58">
            <a:extLst>
              <a:ext uri="{FF2B5EF4-FFF2-40B4-BE49-F238E27FC236}">
                <a16:creationId xmlns:a16="http://schemas.microsoft.com/office/drawing/2014/main" id="{458183E0-58D3-4C7F-97F0-2494113B3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0">
            <a:extLst>
              <a:ext uri="{FF2B5EF4-FFF2-40B4-BE49-F238E27FC236}">
                <a16:creationId xmlns:a16="http://schemas.microsoft.com/office/drawing/2014/main" id="{493D7220-9A41-4B89-8A05-2E854925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Navio de papel amarelo liderando navios brancos">
            <a:extLst>
              <a:ext uri="{FF2B5EF4-FFF2-40B4-BE49-F238E27FC236}">
                <a16:creationId xmlns:a16="http://schemas.microsoft.com/office/drawing/2014/main" id="{A03C7695-397D-4659-8E1D-E608036BB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10" r="-1" b="-1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74" name="decorative circles">
            <a:extLst>
              <a:ext uri="{FF2B5EF4-FFF2-40B4-BE49-F238E27FC236}">
                <a16:creationId xmlns:a16="http://schemas.microsoft.com/office/drawing/2014/main" id="{C1F869AB-954B-4EAB-8260-60AE9C8D0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75" name="Oval 63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64">
              <a:extLst>
                <a:ext uri="{FF2B5EF4-FFF2-40B4-BE49-F238E27FC236}">
                  <a16:creationId xmlns:a16="http://schemas.microsoft.com/office/drawing/2014/main" id="{EF0C14E3-3AAA-4BA8-93F9-856D0296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65">
              <a:extLst>
                <a:ext uri="{FF2B5EF4-FFF2-40B4-BE49-F238E27FC236}">
                  <a16:creationId xmlns:a16="http://schemas.microsoft.com/office/drawing/2014/main" id="{EECE6F6B-297F-4766-8C04-0960E9960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66">
              <a:extLst>
                <a:ext uri="{FF2B5EF4-FFF2-40B4-BE49-F238E27FC236}">
                  <a16:creationId xmlns:a16="http://schemas.microsoft.com/office/drawing/2014/main" id="{44AE5C63-0522-4DDF-B67A-5DA271883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67">
              <a:extLst>
                <a:ext uri="{FF2B5EF4-FFF2-40B4-BE49-F238E27FC236}">
                  <a16:creationId xmlns:a16="http://schemas.microsoft.com/office/drawing/2014/main" id="{64F95A54-2855-4B65-82E3-A9D306CBA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164F2D59-D40C-482F-BF5E-7FA622D97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DCE1484-E528-418A-9339-8410B8F71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471ADFB-A135-4594-B9A3-481A91AE2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70AB381-D9C2-BD4D-8E81-1D14F987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722" y="777240"/>
            <a:ext cx="5782804" cy="2493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Aconselhamento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A3CE0A7-AB3D-AC40-A2E8-37F370B2DE2D}"/>
              </a:ext>
            </a:extLst>
          </p:cNvPr>
          <p:cNvSpPr/>
          <p:nvPr/>
        </p:nvSpPr>
        <p:spPr>
          <a:xfrm>
            <a:off x="1097541" y="3803994"/>
            <a:ext cx="10245968" cy="19585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Genericamente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trata</a:t>
            </a:r>
            <a:r>
              <a:rPr lang="en-US" sz="2800" dirty="0">
                <a:solidFill>
                  <a:srgbClr val="FFFFFF"/>
                </a:solidFill>
              </a:rPr>
              <a:t>-se de </a:t>
            </a:r>
            <a:r>
              <a:rPr lang="en-US" sz="2800" dirty="0" err="1">
                <a:solidFill>
                  <a:srgbClr val="FFFFFF"/>
                </a:solidFill>
              </a:rPr>
              <a:t>uma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experiência</a:t>
            </a:r>
            <a:r>
              <a:rPr lang="en-US" sz="2800" dirty="0">
                <a:solidFill>
                  <a:srgbClr val="FFFFFF"/>
                </a:solidFill>
              </a:rPr>
              <a:t> que visa a </a:t>
            </a:r>
            <a:r>
              <a:rPr lang="en-US" sz="2800" dirty="0" err="1">
                <a:solidFill>
                  <a:srgbClr val="FFFFFF"/>
                </a:solidFill>
              </a:rPr>
              <a:t>ajudar</a:t>
            </a:r>
            <a:r>
              <a:rPr lang="en-US" sz="2800" dirty="0">
                <a:solidFill>
                  <a:srgbClr val="FFFFFF"/>
                </a:solidFill>
              </a:rPr>
              <a:t> as </a:t>
            </a:r>
            <a:r>
              <a:rPr lang="en-US" sz="2800" dirty="0" err="1">
                <a:solidFill>
                  <a:srgbClr val="FFFFFF"/>
                </a:solidFill>
              </a:rPr>
              <a:t>pessoas</a:t>
            </a:r>
            <a:r>
              <a:rPr lang="en-US" sz="2800" dirty="0">
                <a:solidFill>
                  <a:srgbClr val="FFFFFF"/>
                </a:solidFill>
              </a:rPr>
              <a:t> a </a:t>
            </a:r>
            <a:r>
              <a:rPr lang="en-US" sz="2800" dirty="0" err="1">
                <a:solidFill>
                  <a:srgbClr val="FFFFFF"/>
                </a:solidFill>
              </a:rPr>
              <a:t>planejar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tomar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decisões</a:t>
            </a:r>
            <a:r>
              <a:rPr lang="en-US" sz="2800" dirty="0">
                <a:solidFill>
                  <a:srgbClr val="FFFFFF"/>
                </a:solidFill>
              </a:rPr>
              <a:t>, lidar com a </a:t>
            </a:r>
            <a:r>
              <a:rPr lang="en-US" sz="2800" dirty="0" err="1">
                <a:solidFill>
                  <a:srgbClr val="FFFFFF"/>
                </a:solidFill>
              </a:rPr>
              <a:t>rotina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pressões</a:t>
            </a:r>
            <a:r>
              <a:rPr lang="en-US" sz="2800" dirty="0">
                <a:solidFill>
                  <a:srgbClr val="FFFFFF"/>
                </a:solidFill>
              </a:rPr>
              <a:t> e </a:t>
            </a:r>
            <a:r>
              <a:rPr lang="en-US" sz="2800" dirty="0" err="1">
                <a:solidFill>
                  <a:srgbClr val="FFFFFF"/>
                </a:solidFill>
              </a:rPr>
              <a:t>crescer</a:t>
            </a:r>
            <a:r>
              <a:rPr lang="en-US" sz="2800" dirty="0">
                <a:solidFill>
                  <a:srgbClr val="FFFFFF"/>
                </a:solidFill>
              </a:rPr>
              <a:t>, com a </a:t>
            </a:r>
            <a:r>
              <a:rPr lang="en-US" sz="2800" dirty="0" err="1">
                <a:solidFill>
                  <a:srgbClr val="FFFFFF"/>
                </a:solidFill>
              </a:rPr>
              <a:t>finalidade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adquirir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uma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autoconfiança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positiva</a:t>
            </a:r>
            <a:r>
              <a:rPr lang="en-US" sz="2800" dirty="0">
                <a:solidFill>
                  <a:srgbClr val="FFFFFF"/>
                </a:solidFill>
              </a:rPr>
              <a:t>. </a:t>
            </a:r>
            <a:r>
              <a:rPr lang="en-US" sz="2800" dirty="0" err="1">
                <a:solidFill>
                  <a:srgbClr val="FFFFFF"/>
                </a:solidFill>
              </a:rPr>
              <a:t>Pode</a:t>
            </a:r>
            <a:r>
              <a:rPr lang="en-US" sz="2800" dirty="0">
                <a:solidFill>
                  <a:srgbClr val="FFFFFF"/>
                </a:solidFill>
              </a:rPr>
              <a:t> ser </a:t>
            </a:r>
            <a:r>
              <a:rPr lang="en-US" sz="2800" dirty="0" err="1">
                <a:solidFill>
                  <a:srgbClr val="FFFFFF"/>
                </a:solidFill>
              </a:rPr>
              <a:t>considerada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uma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relação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ajuda</a:t>
            </a:r>
            <a:r>
              <a:rPr lang="en-US" sz="2800" dirty="0">
                <a:solidFill>
                  <a:srgbClr val="FFFFFF"/>
                </a:solidFill>
              </a:rPr>
              <a:t> que </a:t>
            </a:r>
            <a:r>
              <a:rPr lang="en-US" sz="2800" dirty="0" err="1">
                <a:solidFill>
                  <a:srgbClr val="FFFFFF"/>
                </a:solidFill>
              </a:rPr>
              <a:t>envolve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alguém</a:t>
            </a:r>
            <a:r>
              <a:rPr lang="en-US" sz="2800" dirty="0">
                <a:solidFill>
                  <a:srgbClr val="FFFFFF"/>
                </a:solidFill>
              </a:rPr>
              <a:t> que </a:t>
            </a:r>
            <a:r>
              <a:rPr lang="en-US" sz="2800" dirty="0" err="1">
                <a:solidFill>
                  <a:srgbClr val="FFFFFF"/>
                </a:solidFill>
              </a:rPr>
              <a:t>busca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auxílio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alguém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disposto</a:t>
            </a:r>
            <a:r>
              <a:rPr lang="en-US" sz="2800" dirty="0">
                <a:solidFill>
                  <a:srgbClr val="FFFFFF"/>
                </a:solidFill>
              </a:rPr>
              <a:t> a </a:t>
            </a:r>
            <a:r>
              <a:rPr lang="en-US" sz="2800" dirty="0" err="1">
                <a:solidFill>
                  <a:srgbClr val="FFFFFF"/>
                </a:solidFill>
              </a:rPr>
              <a:t>ajudar</a:t>
            </a:r>
            <a:r>
              <a:rPr lang="en-US" sz="2800" dirty="0">
                <a:solidFill>
                  <a:srgbClr val="FFFFFF"/>
                </a:solidFill>
              </a:rPr>
              <a:t> e </a:t>
            </a:r>
            <a:r>
              <a:rPr lang="en-US" sz="2800" dirty="0" err="1">
                <a:solidFill>
                  <a:srgbClr val="FFFFFF"/>
                </a:solidFill>
              </a:rPr>
              <a:t>apto</a:t>
            </a:r>
            <a:r>
              <a:rPr lang="en-US" sz="2800" dirty="0">
                <a:solidFill>
                  <a:srgbClr val="FFFFFF"/>
                </a:solidFill>
              </a:rPr>
              <a:t> para </a:t>
            </a:r>
            <a:r>
              <a:rPr lang="en-US" sz="2800" dirty="0" err="1">
                <a:solidFill>
                  <a:srgbClr val="FFFFFF"/>
                </a:solidFill>
              </a:rPr>
              <a:t>essa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tarefa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err="1">
                <a:solidFill>
                  <a:srgbClr val="FFFFFF"/>
                </a:solidFill>
              </a:rPr>
              <a:t>em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uma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situação</a:t>
            </a:r>
            <a:r>
              <a:rPr lang="en-US" sz="2800" dirty="0">
                <a:solidFill>
                  <a:srgbClr val="FFFFFF"/>
                </a:solidFill>
              </a:rPr>
              <a:t> que </a:t>
            </a:r>
            <a:r>
              <a:rPr lang="en-US" sz="2800" dirty="0" err="1">
                <a:solidFill>
                  <a:srgbClr val="FFFFFF"/>
                </a:solidFill>
              </a:rPr>
              <a:t>possibilite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esse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dar</a:t>
            </a:r>
            <a:r>
              <a:rPr lang="en-US" sz="2800" dirty="0">
                <a:solidFill>
                  <a:srgbClr val="FFFFFF"/>
                </a:solidFill>
              </a:rPr>
              <a:t> e </a:t>
            </a:r>
            <a:r>
              <a:rPr lang="en-US" sz="2800" dirty="0" err="1">
                <a:solidFill>
                  <a:srgbClr val="FFFFFF"/>
                </a:solidFill>
              </a:rPr>
              <a:t>receber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apoio</a:t>
            </a:r>
            <a:r>
              <a:rPr lang="en-US" sz="2800" dirty="0">
                <a:solidFill>
                  <a:srgbClr val="FFFFFF"/>
                </a:solidFill>
              </a:rPr>
              <a:t> (Hackney e Nye, 1977).</a:t>
            </a:r>
          </a:p>
        </p:txBody>
      </p:sp>
    </p:spTree>
    <p:extLst>
      <p:ext uri="{BB962C8B-B14F-4D97-AF65-F5344CB8AC3E}">
        <p14:creationId xmlns:p14="http://schemas.microsoft.com/office/powerpoint/2010/main" val="366813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1FD5705B-63E0-4364-B909-EC902FEAA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B7E355D-DAEA-4421-B67A-FA13C0FBD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3D82DF-C61D-294C-A286-AC051EAE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122363"/>
            <a:ext cx="504748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Aconselhamento psicológico  x Psicoterapia</a:t>
            </a:r>
          </a:p>
        </p:txBody>
      </p:sp>
      <p:grpSp>
        <p:nvGrpSpPr>
          <p:cNvPr id="84" name="decorative circles">
            <a:extLst>
              <a:ext uri="{FF2B5EF4-FFF2-40B4-BE49-F238E27FC236}">
                <a16:creationId xmlns:a16="http://schemas.microsoft.com/office/drawing/2014/main" id="{61D9147E-6246-4344-B99C-7E58532D8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062" y="289695"/>
            <a:ext cx="4971115" cy="6138399"/>
            <a:chOff x="6870062" y="289695"/>
            <a:chExt cx="4971115" cy="613839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9D06285-CD49-4308-BDD4-0AF48D39BE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D4A3886-A465-4577-99CE-251AA7B92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74736" y="5667686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4A1D21-7CBB-44D9-A528-DB74C3107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27805" y="5275653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3600DE0-90F9-4BD7-A084-ECB65A2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9847" y="59428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C243907-3995-49EB-94E9-35C68C13C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1540" y="655922"/>
              <a:ext cx="466441" cy="46644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629A2DC-7066-4487-A307-68F210722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0508B2B-067E-421A-9C09-522CFF39F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63367" y="6122314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89BA730-4DAE-4702-A5C5-013F9CEB0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0062" y="5959435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Exame de cérebro humano em uma clínica de neurologia">
            <a:extLst>
              <a:ext uri="{FF2B5EF4-FFF2-40B4-BE49-F238E27FC236}">
                <a16:creationId xmlns:a16="http://schemas.microsoft.com/office/drawing/2014/main" id="{90457303-1E54-4DC5-8242-EADB99191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r="12500"/>
          <a:stretch/>
        </p:blipFill>
        <p:spPr>
          <a:xfrm>
            <a:off x="6306574" y="552339"/>
            <a:ext cx="5728174" cy="572817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0942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340050-6CC2-9A46-9D62-8A42E7FA86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6762" y="739774"/>
            <a:ext cx="10658475" cy="54262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Para Corey (1983, p. 22), o aconselhamento é o processo por meio do qual "se dá oportunidade aos clientes de </a:t>
            </a:r>
            <a:r>
              <a:rPr lang="pt-BR" sz="3200" b="1" dirty="0"/>
              <a:t>explorarem preocupações pessoais; esta exploração conduz a uma ampliação da capacidade de tomar consciência e das possibilidades de escolha".</a:t>
            </a:r>
            <a:r>
              <a:rPr lang="pt-BR" sz="3200" dirty="0"/>
              <a:t> Esse processo é de </a:t>
            </a:r>
            <a:r>
              <a:rPr lang="pt-BR" sz="3200" b="1" dirty="0"/>
              <a:t>curta duração</a:t>
            </a:r>
            <a:r>
              <a:rPr lang="pt-BR" sz="3200" dirty="0"/>
              <a:t>, com </a:t>
            </a:r>
            <a:r>
              <a:rPr lang="pt-BR" sz="3200" b="1" dirty="0"/>
              <a:t>foco na resolução dos problemas</a:t>
            </a:r>
            <a:r>
              <a:rPr lang="pt-BR" sz="3200" dirty="0"/>
              <a:t>, e ajuda a pessoa a remover os obstáculos ao seu crescimento, auxiliando os indivíduos a reconhecerem e empregarem seus recursos e suas potencialidades. A psicoterapia, pelo contrário, estaria mais relacionada a mudanças na estrutura da personalidade, envolvendo uma </a:t>
            </a:r>
            <a:r>
              <a:rPr lang="pt-BR" sz="3200" dirty="0" err="1"/>
              <a:t>autocompreensão</a:t>
            </a:r>
            <a:r>
              <a:rPr lang="pt-BR" sz="3200" dirty="0"/>
              <a:t> mais intensa.</a:t>
            </a:r>
          </a:p>
        </p:txBody>
      </p:sp>
    </p:spTree>
    <p:extLst>
      <p:ext uri="{BB962C8B-B14F-4D97-AF65-F5344CB8AC3E}">
        <p14:creationId xmlns:p14="http://schemas.microsoft.com/office/powerpoint/2010/main" val="6655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9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6F119189-2717-473A-8F47-F4D3C86AC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94960D1F-6C54-49EB-BE8C-14E3C7557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9283" y="0"/>
            <a:ext cx="12218234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ACONSELHAMENTO - Clínica Genics">
            <a:extLst>
              <a:ext uri="{FF2B5EF4-FFF2-40B4-BE49-F238E27FC236}">
                <a16:creationId xmlns:a16="http://schemas.microsoft.com/office/drawing/2014/main" id="{DB34F327-BB8F-564C-A585-6D86F2615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698"/>
          <a:stretch/>
        </p:blipFill>
        <p:spPr bwMode="auto">
          <a:xfrm>
            <a:off x="-6714" y="107486"/>
            <a:ext cx="12211668" cy="6764756"/>
          </a:xfrm>
          <a:custGeom>
            <a:avLst/>
            <a:gdLst/>
            <a:ahLst/>
            <a:cxnLst/>
            <a:rect l="l" t="t" r="r" b="b"/>
            <a:pathLst>
              <a:path w="12153282" h="6764756">
                <a:moveTo>
                  <a:pt x="6521643" y="1286834"/>
                </a:moveTo>
                <a:cubicBezTo>
                  <a:pt x="7802291" y="1286834"/>
                  <a:pt x="8931392" y="1950782"/>
                  <a:pt x="9598126" y="2960631"/>
                </a:cubicBezTo>
                <a:lnTo>
                  <a:pt x="9620623" y="2998525"/>
                </a:lnTo>
                <a:lnTo>
                  <a:pt x="9667747" y="2954699"/>
                </a:lnTo>
                <a:cubicBezTo>
                  <a:pt x="10102182" y="2587833"/>
                  <a:pt x="10659137" y="2367452"/>
                  <a:pt x="11266395" y="2367452"/>
                </a:cubicBezTo>
                <a:cubicBezTo>
                  <a:pt x="11526649" y="2367452"/>
                  <a:pt x="11777663" y="2407929"/>
                  <a:pt x="12013754" y="2483069"/>
                </a:cubicBezTo>
                <a:lnTo>
                  <a:pt x="12153282" y="2535325"/>
                </a:lnTo>
                <a:lnTo>
                  <a:pt x="12153282" y="6764756"/>
                </a:lnTo>
                <a:lnTo>
                  <a:pt x="0" y="6764756"/>
                </a:lnTo>
                <a:lnTo>
                  <a:pt x="0" y="4026062"/>
                </a:lnTo>
                <a:lnTo>
                  <a:pt x="124911" y="3930482"/>
                </a:lnTo>
                <a:cubicBezTo>
                  <a:pt x="526025" y="3653193"/>
                  <a:pt x="1009576" y="3491279"/>
                  <a:pt x="1530082" y="3491279"/>
                </a:cubicBezTo>
                <a:cubicBezTo>
                  <a:pt x="2050588" y="3491279"/>
                  <a:pt x="2534139" y="3653192"/>
                  <a:pt x="2935253" y="3930481"/>
                </a:cubicBezTo>
                <a:lnTo>
                  <a:pt x="2976406" y="3961970"/>
                </a:lnTo>
                <a:lnTo>
                  <a:pt x="2978333" y="3954302"/>
                </a:lnTo>
                <a:cubicBezTo>
                  <a:pt x="3448075" y="2408907"/>
                  <a:pt x="4856802" y="1286834"/>
                  <a:pt x="6521643" y="1286834"/>
                </a:cubicBezTo>
                <a:close/>
                <a:moveTo>
                  <a:pt x="10711808" y="415595"/>
                </a:moveTo>
                <a:cubicBezTo>
                  <a:pt x="11182044" y="415595"/>
                  <a:pt x="11563245" y="805662"/>
                  <a:pt x="11563245" y="1286835"/>
                </a:cubicBezTo>
                <a:cubicBezTo>
                  <a:pt x="11563245" y="1768008"/>
                  <a:pt x="11182044" y="2158075"/>
                  <a:pt x="10711808" y="2158075"/>
                </a:cubicBezTo>
                <a:cubicBezTo>
                  <a:pt x="10241571" y="2158075"/>
                  <a:pt x="9860370" y="1768008"/>
                  <a:pt x="9860370" y="1286835"/>
                </a:cubicBezTo>
                <a:cubicBezTo>
                  <a:pt x="9860370" y="805662"/>
                  <a:pt x="10241571" y="415595"/>
                  <a:pt x="10711808" y="415595"/>
                </a:cubicBezTo>
                <a:close/>
                <a:moveTo>
                  <a:pt x="2596401" y="0"/>
                </a:moveTo>
                <a:cubicBezTo>
                  <a:pt x="3290946" y="0"/>
                  <a:pt x="3853986" y="576136"/>
                  <a:pt x="3853986" y="1286835"/>
                </a:cubicBezTo>
                <a:cubicBezTo>
                  <a:pt x="3853986" y="1997534"/>
                  <a:pt x="3290946" y="2573670"/>
                  <a:pt x="2596401" y="2573670"/>
                </a:cubicBezTo>
                <a:cubicBezTo>
                  <a:pt x="1901855" y="2573670"/>
                  <a:pt x="1338814" y="1997534"/>
                  <a:pt x="1338814" y="1286835"/>
                </a:cubicBezTo>
                <a:cubicBezTo>
                  <a:pt x="1338814" y="576136"/>
                  <a:pt x="1901855" y="0"/>
                  <a:pt x="259640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E6267C0-9B6E-41C8-8DDE-947FC57B7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418" y="102935"/>
            <a:ext cx="11559377" cy="3968897"/>
            <a:chOff x="495418" y="102935"/>
            <a:chExt cx="11559377" cy="3968897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378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50906" y="102935"/>
              <a:ext cx="703889" cy="70388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920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5418" y="892079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72817" y="8161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6387" y="3271116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88516" y="1208011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FD7F6CD7-4C28-4ADD-802B-C77ACB4EC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59367" y="2226165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B463F8C-44E8-4DF5-870F-837B74BBA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0364" y="299809"/>
              <a:ext cx="1288244" cy="1241912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B97B946-2216-400E-AC50-36A093D8C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4476" y="1051490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03A4D73-3F61-453C-9E15-DCC1FEF6B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88516" y="299809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FCE83F3-F1BD-4B99-BDBE-C15DFA23C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33872" y="610389"/>
              <a:ext cx="230878" cy="23087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2DFFD4E-4FA4-4BB4-BA7F-68D921E98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51462" y="299809"/>
              <a:ext cx="56114" cy="56114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DA42E6-5569-764D-82AA-CF553BD7FF9F}"/>
              </a:ext>
            </a:extLst>
          </p:cNvPr>
          <p:cNvSpPr txBox="1"/>
          <p:nvPr/>
        </p:nvSpPr>
        <p:spPr>
          <a:xfrm>
            <a:off x="1297459" y="4843849"/>
            <a:ext cx="523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Objetivos do Aconselhamento</a:t>
            </a:r>
          </a:p>
        </p:txBody>
      </p:sp>
    </p:spTree>
    <p:extLst>
      <p:ext uri="{BB962C8B-B14F-4D97-AF65-F5344CB8AC3E}">
        <p14:creationId xmlns:p14="http://schemas.microsoft.com/office/powerpoint/2010/main" val="22138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5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4A6F6F9-4915-9C47-AABB-9FC20985F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pt-BR" sz="4400"/>
              <a:t>Três categorias de abordagem segundo Larry Crabb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E22FCC6-3657-4722-BE9C-22E68967B3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598847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903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Muitos pontos de interrogação em tela de fundo preta">
            <a:extLst>
              <a:ext uri="{FF2B5EF4-FFF2-40B4-BE49-F238E27FC236}">
                <a16:creationId xmlns:a16="http://schemas.microsoft.com/office/drawing/2014/main" id="{0F74A5BC-BA59-4AAF-910D-C4851D3A4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9B141D4-C8D6-48AA-95E4-9D7277D2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A84AF0-2004-A340-A8E6-C0E58BA1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32995"/>
            <a:ext cx="7207683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dirty="0" err="1">
                <a:solidFill>
                  <a:srgbClr val="FFFFFF"/>
                </a:solidFill>
              </a:rPr>
              <a:t>identificar</a:t>
            </a:r>
            <a:r>
              <a:rPr lang="en-US" sz="3300" dirty="0">
                <a:solidFill>
                  <a:srgbClr val="FFFFFF"/>
                </a:solidFill>
              </a:rPr>
              <a:t> e </a:t>
            </a:r>
            <a:r>
              <a:rPr lang="en-US" sz="3300" dirty="0" err="1">
                <a:solidFill>
                  <a:srgbClr val="FFFFFF"/>
                </a:solidFill>
              </a:rPr>
              <a:t>analisar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problemas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específicos</a:t>
            </a:r>
            <a:r>
              <a:rPr lang="en-US" sz="3300" dirty="0">
                <a:solidFill>
                  <a:srgbClr val="FFFFFF"/>
                </a:solidFill>
              </a:rPr>
              <a:t>; </a:t>
            </a:r>
            <a:br>
              <a:rPr lang="en-US" sz="3300" dirty="0">
                <a:solidFill>
                  <a:srgbClr val="FFFFFF"/>
                </a:solidFill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150435D-CA82-40CE-954B-EAF77FB12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303110" y="2889102"/>
            <a:ext cx="800716" cy="800716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84E378-44EE-43CF-80E1-ECE2AF785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685100" y="3689818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8606AA2-E69C-4A42-8D9F-E9747752D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964111" y="450803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D56DBB4-69C9-48F4-94E5-3F0B9E8D7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58942" y="5508464"/>
            <a:ext cx="703889" cy="703889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72E76EB-531B-4745-BE92-4AE3CFF5F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0784590" y="5222789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C16CFC8-F3C3-4765-9768-9F10E6B53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48330" y="5639556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868898F-D22E-4E6A-8DD3-FE24FF0F7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370" y="579607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1B65DAB-5A32-48EC-A4A4-64E6D1CD0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464029" y="603142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8EC2A46-C18F-4863-B4EB-B7B873FD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588354" y="5602414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E8EA60C-5FEB-439D-82C1-E1A33B9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85463" y="6119667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BD9DC6E-71EF-4302-BD87-C70C8AFCB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42637" y="6605011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1CABA3D-675F-405D-9552-216F2DDD1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423926" y="6611226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5D20674-CF0C-4687-81B6-A613F871A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Lupa em tela de fundo clara">
            <a:extLst>
              <a:ext uri="{FF2B5EF4-FFF2-40B4-BE49-F238E27FC236}">
                <a16:creationId xmlns:a16="http://schemas.microsoft.com/office/drawing/2014/main" id="{0EC955B0-6D3D-4A0B-A3F3-708A97E1F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C2BD3211-5B9B-40DA-8BD0-C3426AE7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9872" y="0"/>
            <a:ext cx="113367" cy="113367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D8121B6-45E6-447F-87B8-58EDD064E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8414" y="63468"/>
            <a:ext cx="56114" cy="56114"/>
          </a:xfrm>
          <a:prstGeom prst="ellipse">
            <a:avLst/>
          </a:prstGeom>
          <a:solidFill>
            <a:srgbClr val="F39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95B8E3-CBB0-4A5C-B65B-59C12D44B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2370" y="655738"/>
            <a:ext cx="466441" cy="4664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EA710C0-F536-4B31-8D0F-28E2F089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9769" y="579797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EB61F8-34CD-4251-9B31-59AB92843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0824" y="374048"/>
            <a:ext cx="230878" cy="230878"/>
          </a:xfrm>
          <a:prstGeom prst="ellipse">
            <a:avLst/>
          </a:prstGeom>
          <a:solidFill>
            <a:schemeClr val="accent2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3FA5DB-69DC-4137-9264-5F838B990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5468" y="971670"/>
            <a:ext cx="113367" cy="11336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98D956-6B7A-4A94-B508-F7A30E642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334" y="512240"/>
            <a:ext cx="703889" cy="703889"/>
          </a:xfrm>
          <a:prstGeom prst="ellipse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6A3D2FC-6F98-4157-94A8-7D7FBD56E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1428" y="815149"/>
            <a:ext cx="113367" cy="113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AE16AB-F0AB-4AC3-BD8F-336B5D98C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7435" y="1096664"/>
            <a:ext cx="405140" cy="405140"/>
          </a:xfrm>
          <a:prstGeom prst="ellipse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819BFF-25C5-425C-8CD1-789F7A30D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1840754"/>
            <a:ext cx="12188952" cy="501724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78DB3C-63A4-5B42-B5CD-FDFFAC27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88205"/>
            <a:ext cx="8731683" cy="11604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>
                <a:solidFill>
                  <a:srgbClr val="FFFFFF"/>
                </a:solidFill>
              </a:rPr>
              <a:t>ampliar a compreensão da pessoa acerca do problema; </a:t>
            </a:r>
            <a:br>
              <a:rPr lang="en-US" sz="2900">
                <a:solidFill>
                  <a:srgbClr val="FFFFFF"/>
                </a:solidFill>
              </a:rPr>
            </a:b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0BE49C6-06E3-4324-91A8-F25B7DA1D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66319" y="1989824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78ABC8A-B58F-4AAE-8F6F-A07EB9D6D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30" y="2808040"/>
            <a:ext cx="226735" cy="226735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5236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AnalogousFromDarkSeedLeftStep">
      <a:dk1>
        <a:srgbClr val="000000"/>
      </a:dk1>
      <a:lt1>
        <a:srgbClr val="FFFFFF"/>
      </a:lt1>
      <a:dk2>
        <a:srgbClr val="2C1C31"/>
      </a:dk2>
      <a:lt2>
        <a:srgbClr val="F0F3F3"/>
      </a:lt2>
      <a:accent1>
        <a:srgbClr val="D53B4A"/>
      </a:accent1>
      <a:accent2>
        <a:srgbClr val="C32978"/>
      </a:accent2>
      <a:accent3>
        <a:srgbClr val="D53BCA"/>
      </a:accent3>
      <a:accent4>
        <a:srgbClr val="8D29C3"/>
      </a:accent4>
      <a:accent5>
        <a:srgbClr val="5F3BD5"/>
      </a:accent5>
      <a:accent6>
        <a:srgbClr val="2945C3"/>
      </a:accent6>
      <a:hlink>
        <a:srgbClr val="8154C6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9523</TotalTime>
  <Words>462</Words>
  <Application>Microsoft Macintosh PowerPoint</Application>
  <PresentationFormat>Widescreen</PresentationFormat>
  <Paragraphs>25</Paragraphs>
  <Slides>20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AvenirNext LT Pro Medium</vt:lpstr>
      <vt:lpstr>Calibri</vt:lpstr>
      <vt:lpstr>Gill Sans Nova</vt:lpstr>
      <vt:lpstr>ConfettiVTI</vt:lpstr>
      <vt:lpstr>Aconselhamento e Intervenção em crises</vt:lpstr>
      <vt:lpstr>Tudo passa pelos relacionamentos</vt:lpstr>
      <vt:lpstr>Aconselhamento</vt:lpstr>
      <vt:lpstr>Aconselhamento psicológico  x Psicoterapia</vt:lpstr>
      <vt:lpstr>Apresentação do PowerPoint</vt:lpstr>
      <vt:lpstr>Apresentação do PowerPoint</vt:lpstr>
      <vt:lpstr>Três categorias de abordagem segundo Larry Crabb</vt:lpstr>
      <vt:lpstr>identificar e analisar problemas específicos;  </vt:lpstr>
      <vt:lpstr>ampliar a compreensão da pessoa acerca do problema;  </vt:lpstr>
      <vt:lpstr>avaliar os recursos pessoais existentes e que podem ser desenvolvidos para resolver o problema;</vt:lpstr>
      <vt:lpstr>definição do potencial de mudança dessas condições e atitudes pessoais;</vt:lpstr>
      <vt:lpstr>Utilização de ações específicas e que podem contribuir para o processo de mudança e/ou transformação referente ao problema relatado.</vt:lpstr>
      <vt:lpstr>Apresentação do PowerPoint</vt:lpstr>
      <vt:lpstr>Aconselhamento Bíblico</vt:lpstr>
      <vt:lpstr>Antes, exortai-vos uns aos outros todos os dias, durante o tempo que se chama Hoje, para que nenhum de vós se endureça pelo engano do pecado; </vt:lpstr>
      <vt:lpstr>E certo estou, meus irmãos, sim, eu mesmo, a vosso respeito, de que estais possuídos de bondade, cheios de todo o conhecimento, aptos para vos admoestardes uns aos outros</vt:lpstr>
      <vt:lpstr>Apresentação do PowerPoint</vt:lpstr>
      <vt:lpstr>Porque um menino nos nasceu, um filho nos foi dado, e o governo está sobre os seus ombros. E ele será chamado Maravilhoso Conselheiro, Deus Podero­so, Pai Eterno, Príncipe da Paz. Isaías 9:6 </vt:lpstr>
      <vt:lpstr>Instruir-te-ei e te ensinarei o caminho que deves seguir, e sobre minhas vistas te darei conselhos. Salmos 32:8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Aconselhamento e Intervenção em crises</dc:title>
  <dc:creator>UCOB - Debora Ogalha</dc:creator>
  <cp:lastModifiedBy>UCOB - Debora Ogalha</cp:lastModifiedBy>
  <cp:revision>13</cp:revision>
  <dcterms:created xsi:type="dcterms:W3CDTF">2021-07-19T22:32:11Z</dcterms:created>
  <dcterms:modified xsi:type="dcterms:W3CDTF">2022-01-26T11:31:50Z</dcterms:modified>
</cp:coreProperties>
</file>